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6" r:id="rId7"/>
    <p:sldId id="270" r:id="rId8"/>
    <p:sldId id="271" r:id="rId9"/>
    <p:sldId id="272" r:id="rId10"/>
    <p:sldId id="261" r:id="rId11"/>
    <p:sldId id="262" r:id="rId12"/>
    <p:sldId id="274" r:id="rId13"/>
    <p:sldId id="263" r:id="rId14"/>
    <p:sldId id="264" r:id="rId15"/>
    <p:sldId id="267" r:id="rId16"/>
    <p:sldId id="265" r:id="rId17"/>
    <p:sldId id="268" r:id="rId18"/>
    <p:sldId id="269" r:id="rId19"/>
    <p:sldId id="275" r:id="rId20"/>
    <p:sldId id="273" r:id="rId21"/>
    <p:sldId id="276" r:id="rId22"/>
    <p:sldId id="281" r:id="rId23"/>
    <p:sldId id="277" r:id="rId24"/>
    <p:sldId id="280" r:id="rId25"/>
    <p:sldId id="278" r:id="rId26"/>
    <p:sldId id="282" r:id="rId27"/>
    <p:sldId id="279" r:id="rId28"/>
    <p:sldId id="283" r:id="rId29"/>
    <p:sldId id="284" r:id="rId30"/>
    <p:sldId id="285" r:id="rId31"/>
    <p:sldId id="286" r:id="rId32"/>
    <p:sldId id="287" r:id="rId33"/>
    <p:sldId id="288"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63D6E916-5F15-4F5D-9B0D-0481E68046C8}" type="datetimeFigureOut">
              <a:rPr lang="el-GR" smtClean="0"/>
              <a:t>29/1/2023</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835C3D5-A871-4907-8440-62EBB5AFCF9A}" type="slidenum">
              <a:rPr lang="el-GR" smtClean="0"/>
              <a:t>‹#›</a:t>
            </a:fld>
            <a:endParaRPr lang="el-GR"/>
          </a:p>
        </p:txBody>
      </p:sp>
    </p:spTree>
    <p:extLst>
      <p:ext uri="{BB962C8B-B14F-4D97-AF65-F5344CB8AC3E}">
        <p14:creationId xmlns:p14="http://schemas.microsoft.com/office/powerpoint/2010/main" val="2545423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63D6E916-5F15-4F5D-9B0D-0481E68046C8}" type="datetimeFigureOut">
              <a:rPr lang="el-GR" smtClean="0"/>
              <a:t>29/1/2023</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835C3D5-A871-4907-8440-62EBB5AFCF9A}" type="slidenum">
              <a:rPr lang="el-GR" smtClean="0"/>
              <a:t>‹#›</a:t>
            </a:fld>
            <a:endParaRPr lang="el-GR"/>
          </a:p>
        </p:txBody>
      </p:sp>
    </p:spTree>
    <p:extLst>
      <p:ext uri="{BB962C8B-B14F-4D97-AF65-F5344CB8AC3E}">
        <p14:creationId xmlns:p14="http://schemas.microsoft.com/office/powerpoint/2010/main" val="1920167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63D6E916-5F15-4F5D-9B0D-0481E68046C8}" type="datetimeFigureOut">
              <a:rPr lang="el-GR" smtClean="0"/>
              <a:t>29/1/2023</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835C3D5-A871-4907-8440-62EBB5AFCF9A}"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199917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63D6E916-5F15-4F5D-9B0D-0481E68046C8}" type="datetimeFigureOut">
              <a:rPr lang="el-GR" smtClean="0"/>
              <a:t>29/1/2023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835C3D5-A871-4907-8440-62EBB5AFCF9A}" type="slidenum">
              <a:rPr lang="el-GR" smtClean="0"/>
              <a:t>‹#›</a:t>
            </a:fld>
            <a:endParaRPr lang="el-GR"/>
          </a:p>
        </p:txBody>
      </p:sp>
    </p:spTree>
    <p:extLst>
      <p:ext uri="{BB962C8B-B14F-4D97-AF65-F5344CB8AC3E}">
        <p14:creationId xmlns:p14="http://schemas.microsoft.com/office/powerpoint/2010/main" val="24804369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63D6E916-5F15-4F5D-9B0D-0481E68046C8}" type="datetimeFigureOut">
              <a:rPr lang="el-GR" smtClean="0"/>
              <a:t>29/1/2023</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835C3D5-A871-4907-8440-62EBB5AFCF9A}"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759563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63D6E916-5F15-4F5D-9B0D-0481E68046C8}" type="datetimeFigureOut">
              <a:rPr lang="el-GR" smtClean="0"/>
              <a:t>29/1/2023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835C3D5-A871-4907-8440-62EBB5AFCF9A}" type="slidenum">
              <a:rPr lang="el-GR" smtClean="0"/>
              <a:t>‹#›</a:t>
            </a:fld>
            <a:endParaRPr lang="el-GR"/>
          </a:p>
        </p:txBody>
      </p:sp>
    </p:spTree>
    <p:extLst>
      <p:ext uri="{BB962C8B-B14F-4D97-AF65-F5344CB8AC3E}">
        <p14:creationId xmlns:p14="http://schemas.microsoft.com/office/powerpoint/2010/main" val="28129359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63D6E916-5F15-4F5D-9B0D-0481E68046C8}" type="datetimeFigureOut">
              <a:rPr lang="el-GR" smtClean="0"/>
              <a:t>29/1/2023</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835C3D5-A871-4907-8440-62EBB5AFCF9A}" type="slidenum">
              <a:rPr lang="el-GR" smtClean="0"/>
              <a:t>‹#›</a:t>
            </a:fld>
            <a:endParaRPr lang="el-GR"/>
          </a:p>
        </p:txBody>
      </p:sp>
    </p:spTree>
    <p:extLst>
      <p:ext uri="{BB962C8B-B14F-4D97-AF65-F5344CB8AC3E}">
        <p14:creationId xmlns:p14="http://schemas.microsoft.com/office/powerpoint/2010/main" val="3939388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63D6E916-5F15-4F5D-9B0D-0481E68046C8}" type="datetimeFigureOut">
              <a:rPr lang="el-GR" smtClean="0"/>
              <a:t>29/1/2023</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835C3D5-A871-4907-8440-62EBB5AFCF9A}" type="slidenum">
              <a:rPr lang="el-GR" smtClean="0"/>
              <a:t>‹#›</a:t>
            </a:fld>
            <a:endParaRPr lang="el-GR"/>
          </a:p>
        </p:txBody>
      </p:sp>
    </p:spTree>
    <p:extLst>
      <p:ext uri="{BB962C8B-B14F-4D97-AF65-F5344CB8AC3E}">
        <p14:creationId xmlns:p14="http://schemas.microsoft.com/office/powerpoint/2010/main" val="2820961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63D6E916-5F15-4F5D-9B0D-0481E68046C8}" type="datetimeFigureOut">
              <a:rPr lang="el-GR" smtClean="0"/>
              <a:t>29/1/2023</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835C3D5-A871-4907-8440-62EBB5AFCF9A}" type="slidenum">
              <a:rPr lang="el-GR" smtClean="0"/>
              <a:t>‹#›</a:t>
            </a:fld>
            <a:endParaRPr lang="el-GR"/>
          </a:p>
        </p:txBody>
      </p:sp>
    </p:spTree>
    <p:extLst>
      <p:ext uri="{BB962C8B-B14F-4D97-AF65-F5344CB8AC3E}">
        <p14:creationId xmlns:p14="http://schemas.microsoft.com/office/powerpoint/2010/main" val="2751603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63D6E916-5F15-4F5D-9B0D-0481E68046C8}" type="datetimeFigureOut">
              <a:rPr lang="el-GR" smtClean="0"/>
              <a:t>29/1/2023</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835C3D5-A871-4907-8440-62EBB5AFCF9A}" type="slidenum">
              <a:rPr lang="el-GR" smtClean="0"/>
              <a:t>‹#›</a:t>
            </a:fld>
            <a:endParaRPr lang="el-GR"/>
          </a:p>
        </p:txBody>
      </p:sp>
    </p:spTree>
    <p:extLst>
      <p:ext uri="{BB962C8B-B14F-4D97-AF65-F5344CB8AC3E}">
        <p14:creationId xmlns:p14="http://schemas.microsoft.com/office/powerpoint/2010/main" val="420827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63D6E916-5F15-4F5D-9B0D-0481E68046C8}" type="datetimeFigureOut">
              <a:rPr lang="el-GR" smtClean="0"/>
              <a:t>29/1/2023</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835C3D5-A871-4907-8440-62EBB5AFCF9A}" type="slidenum">
              <a:rPr lang="el-GR" smtClean="0"/>
              <a:t>‹#›</a:t>
            </a:fld>
            <a:endParaRPr lang="el-GR"/>
          </a:p>
        </p:txBody>
      </p:sp>
    </p:spTree>
    <p:extLst>
      <p:ext uri="{BB962C8B-B14F-4D97-AF65-F5344CB8AC3E}">
        <p14:creationId xmlns:p14="http://schemas.microsoft.com/office/powerpoint/2010/main" val="764808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63D6E916-5F15-4F5D-9B0D-0481E68046C8}" type="datetimeFigureOut">
              <a:rPr lang="el-GR" smtClean="0"/>
              <a:t>29/1/2023</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835C3D5-A871-4907-8440-62EBB5AFCF9A}" type="slidenum">
              <a:rPr lang="el-GR" smtClean="0"/>
              <a:t>‹#›</a:t>
            </a:fld>
            <a:endParaRPr lang="el-GR"/>
          </a:p>
        </p:txBody>
      </p:sp>
    </p:spTree>
    <p:extLst>
      <p:ext uri="{BB962C8B-B14F-4D97-AF65-F5344CB8AC3E}">
        <p14:creationId xmlns:p14="http://schemas.microsoft.com/office/powerpoint/2010/main" val="3359736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63D6E916-5F15-4F5D-9B0D-0481E68046C8}" type="datetimeFigureOut">
              <a:rPr lang="el-GR" smtClean="0"/>
              <a:t>29/1/2023</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835C3D5-A871-4907-8440-62EBB5AFCF9A}" type="slidenum">
              <a:rPr lang="el-GR" smtClean="0"/>
              <a:t>‹#›</a:t>
            </a:fld>
            <a:endParaRPr lang="el-GR"/>
          </a:p>
        </p:txBody>
      </p:sp>
    </p:spTree>
    <p:extLst>
      <p:ext uri="{BB962C8B-B14F-4D97-AF65-F5344CB8AC3E}">
        <p14:creationId xmlns:p14="http://schemas.microsoft.com/office/powerpoint/2010/main" val="2362489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D6E916-5F15-4F5D-9B0D-0481E68046C8}" type="datetimeFigureOut">
              <a:rPr lang="el-GR" smtClean="0"/>
              <a:t>29/1/2023</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835C3D5-A871-4907-8440-62EBB5AFCF9A}" type="slidenum">
              <a:rPr lang="el-GR" smtClean="0"/>
              <a:t>‹#›</a:t>
            </a:fld>
            <a:endParaRPr lang="el-GR"/>
          </a:p>
        </p:txBody>
      </p:sp>
    </p:spTree>
    <p:extLst>
      <p:ext uri="{BB962C8B-B14F-4D97-AF65-F5344CB8AC3E}">
        <p14:creationId xmlns:p14="http://schemas.microsoft.com/office/powerpoint/2010/main" val="1689936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63D6E916-5F15-4F5D-9B0D-0481E68046C8}" type="datetimeFigureOut">
              <a:rPr lang="el-GR" smtClean="0"/>
              <a:t>29/1/2023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835C3D5-A871-4907-8440-62EBB5AFCF9A}" type="slidenum">
              <a:rPr lang="el-GR" smtClean="0"/>
              <a:t>‹#›</a:t>
            </a:fld>
            <a:endParaRPr lang="el-GR"/>
          </a:p>
        </p:txBody>
      </p:sp>
    </p:spTree>
    <p:extLst>
      <p:ext uri="{BB962C8B-B14F-4D97-AF65-F5344CB8AC3E}">
        <p14:creationId xmlns:p14="http://schemas.microsoft.com/office/powerpoint/2010/main" val="3304985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63D6E916-5F15-4F5D-9B0D-0481E68046C8}" type="datetimeFigureOut">
              <a:rPr lang="el-GR" smtClean="0"/>
              <a:t>29/1/2023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835C3D5-A871-4907-8440-62EBB5AFCF9A}" type="slidenum">
              <a:rPr lang="el-GR" smtClean="0"/>
              <a:t>‹#›</a:t>
            </a:fld>
            <a:endParaRPr lang="el-GR"/>
          </a:p>
        </p:txBody>
      </p:sp>
    </p:spTree>
    <p:extLst>
      <p:ext uri="{BB962C8B-B14F-4D97-AF65-F5344CB8AC3E}">
        <p14:creationId xmlns:p14="http://schemas.microsoft.com/office/powerpoint/2010/main" val="2434393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3D6E916-5F15-4F5D-9B0D-0481E68046C8}" type="datetimeFigureOut">
              <a:rPr lang="el-GR" smtClean="0"/>
              <a:t>29/1/2023</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835C3D5-A871-4907-8440-62EBB5AFCF9A}" type="slidenum">
              <a:rPr lang="el-GR" smtClean="0"/>
              <a:t>‹#›</a:t>
            </a:fld>
            <a:endParaRPr lang="el-GR"/>
          </a:p>
        </p:txBody>
      </p:sp>
    </p:spTree>
    <p:extLst>
      <p:ext uri="{BB962C8B-B14F-4D97-AF65-F5344CB8AC3E}">
        <p14:creationId xmlns:p14="http://schemas.microsoft.com/office/powerpoint/2010/main" val="133485287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vng.gr/ypiresies-design/"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inyourcity.gr/logo-design/"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inyourcity.gr/rebranding"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F4C6DE-F409-4C99-9C8D-84631D5B63C9}"/>
              </a:ext>
            </a:extLst>
          </p:cNvPr>
          <p:cNvSpPr>
            <a:spLocks noGrp="1"/>
          </p:cNvSpPr>
          <p:nvPr>
            <p:ph type="ctrTitle"/>
          </p:nvPr>
        </p:nvSpPr>
        <p:spPr>
          <a:xfrm>
            <a:off x="2589212" y="472736"/>
            <a:ext cx="8915399" cy="2262781"/>
          </a:xfrm>
        </p:spPr>
        <p:txBody>
          <a:bodyPr/>
          <a:lstStyle/>
          <a:p>
            <a:r>
              <a:rPr lang="en-US" dirty="0"/>
              <a:t>Agricultural Knowledge</a:t>
            </a:r>
            <a:endParaRPr lang="el-GR" dirty="0"/>
          </a:p>
        </p:txBody>
      </p:sp>
      <p:sp>
        <p:nvSpPr>
          <p:cNvPr id="3" name="Υπότιτλος 2">
            <a:extLst>
              <a:ext uri="{FF2B5EF4-FFF2-40B4-BE49-F238E27FC236}">
                <a16:creationId xmlns:a16="http://schemas.microsoft.com/office/drawing/2014/main" id="{D5F86373-6C69-4B4F-B945-43A8884AA111}"/>
              </a:ext>
            </a:extLst>
          </p:cNvPr>
          <p:cNvSpPr>
            <a:spLocks noGrp="1"/>
          </p:cNvSpPr>
          <p:nvPr>
            <p:ph type="subTitle" idx="1"/>
          </p:nvPr>
        </p:nvSpPr>
        <p:spPr>
          <a:xfrm>
            <a:off x="2589212" y="2735517"/>
            <a:ext cx="8915399" cy="1126283"/>
          </a:xfrm>
        </p:spPr>
        <p:txBody>
          <a:bodyPr/>
          <a:lstStyle/>
          <a:p>
            <a:pPr algn="ctr"/>
            <a:r>
              <a:rPr lang="el-GR" dirty="0"/>
              <a:t>Σεμινάρια για το Αγροτικό </a:t>
            </a:r>
            <a:r>
              <a:rPr lang="el-GR" dirty="0" err="1"/>
              <a:t>Επιχειρείν</a:t>
            </a:r>
            <a:endParaRPr lang="el-GR" dirty="0"/>
          </a:p>
        </p:txBody>
      </p:sp>
      <p:sp>
        <p:nvSpPr>
          <p:cNvPr id="4" name="TextBox 3">
            <a:extLst>
              <a:ext uri="{FF2B5EF4-FFF2-40B4-BE49-F238E27FC236}">
                <a16:creationId xmlns:a16="http://schemas.microsoft.com/office/drawing/2014/main" id="{A7F5E12D-3FCE-42E4-AD26-3C61A580BC60}"/>
              </a:ext>
            </a:extLst>
          </p:cNvPr>
          <p:cNvSpPr txBox="1"/>
          <p:nvPr/>
        </p:nvSpPr>
        <p:spPr>
          <a:xfrm>
            <a:off x="2589212" y="4145883"/>
            <a:ext cx="5299969" cy="369332"/>
          </a:xfrm>
          <a:prstGeom prst="rect">
            <a:avLst/>
          </a:prstGeom>
          <a:noFill/>
        </p:spPr>
        <p:txBody>
          <a:bodyPr wrap="square" rtlCol="0">
            <a:spAutoFit/>
          </a:bodyPr>
          <a:lstStyle/>
          <a:p>
            <a:r>
              <a:rPr lang="el-GR" dirty="0"/>
              <a:t>Μία δράση του </a:t>
            </a:r>
            <a:r>
              <a:rPr lang="en-US" dirty="0"/>
              <a:t>Community in Disguise</a:t>
            </a:r>
            <a:r>
              <a:rPr lang="el-GR" dirty="0"/>
              <a:t>  </a:t>
            </a:r>
          </a:p>
        </p:txBody>
      </p:sp>
      <p:pic>
        <p:nvPicPr>
          <p:cNvPr id="14" name="Εικόνα 13">
            <a:extLst>
              <a:ext uri="{FF2B5EF4-FFF2-40B4-BE49-F238E27FC236}">
                <a16:creationId xmlns:a16="http://schemas.microsoft.com/office/drawing/2014/main" id="{F34BF5B8-10D3-4791-9927-EED7D8643B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9181" y="3767407"/>
            <a:ext cx="903829" cy="1126283"/>
          </a:xfrm>
          <a:prstGeom prst="rect">
            <a:avLst/>
          </a:prstGeom>
        </p:spPr>
      </p:pic>
      <p:sp>
        <p:nvSpPr>
          <p:cNvPr id="15" name="TextBox 14">
            <a:extLst>
              <a:ext uri="{FF2B5EF4-FFF2-40B4-BE49-F238E27FC236}">
                <a16:creationId xmlns:a16="http://schemas.microsoft.com/office/drawing/2014/main" id="{636D0230-9E51-435D-A492-2DAFFFE61AA7}"/>
              </a:ext>
            </a:extLst>
          </p:cNvPr>
          <p:cNvSpPr txBox="1"/>
          <p:nvPr/>
        </p:nvSpPr>
        <p:spPr>
          <a:xfrm>
            <a:off x="5947340" y="6200598"/>
            <a:ext cx="2959332" cy="369332"/>
          </a:xfrm>
          <a:prstGeom prst="rect">
            <a:avLst/>
          </a:prstGeom>
          <a:noFill/>
        </p:spPr>
        <p:txBody>
          <a:bodyPr wrap="square" rtlCol="0">
            <a:spAutoFit/>
          </a:bodyPr>
          <a:lstStyle/>
          <a:p>
            <a:r>
              <a:rPr lang="el-GR" dirty="0"/>
              <a:t>Με την χρηματοδότηση</a:t>
            </a:r>
            <a:r>
              <a:rPr lang="en-US" dirty="0"/>
              <a:t>:</a:t>
            </a:r>
            <a:endParaRPr lang="el-GR" dirty="0"/>
          </a:p>
        </p:txBody>
      </p:sp>
      <p:pic>
        <p:nvPicPr>
          <p:cNvPr id="17" name="Εικόνα 16">
            <a:extLst>
              <a:ext uri="{FF2B5EF4-FFF2-40B4-BE49-F238E27FC236}">
                <a16:creationId xmlns:a16="http://schemas.microsoft.com/office/drawing/2014/main" id="{7ED1D261-EA0E-48A7-92F5-3438B703EA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03154" y="5962245"/>
            <a:ext cx="1012698" cy="903031"/>
          </a:xfrm>
          <a:prstGeom prst="rect">
            <a:avLst/>
          </a:prstGeom>
        </p:spPr>
      </p:pic>
      <p:pic>
        <p:nvPicPr>
          <p:cNvPr id="21" name="Εικόνα 20">
            <a:extLst>
              <a:ext uri="{FF2B5EF4-FFF2-40B4-BE49-F238E27FC236}">
                <a16:creationId xmlns:a16="http://schemas.microsoft.com/office/drawing/2014/main" id="{8D2B5F7D-69D3-44F3-ABD4-F5E95BFF450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15852" y="5969522"/>
            <a:ext cx="1876148" cy="888478"/>
          </a:xfrm>
          <a:prstGeom prst="rect">
            <a:avLst/>
          </a:prstGeom>
        </p:spPr>
      </p:pic>
    </p:spTree>
    <p:extLst>
      <p:ext uri="{BB962C8B-B14F-4D97-AF65-F5344CB8AC3E}">
        <p14:creationId xmlns:p14="http://schemas.microsoft.com/office/powerpoint/2010/main" val="8577949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B78DBF-D72D-40C7-BCF7-FAEE7340E157}"/>
              </a:ext>
            </a:extLst>
          </p:cNvPr>
          <p:cNvSpPr>
            <a:spLocks noGrp="1"/>
          </p:cNvSpPr>
          <p:nvPr>
            <p:ph type="title"/>
          </p:nvPr>
        </p:nvSpPr>
        <p:spPr/>
        <p:txBody>
          <a:bodyPr/>
          <a:lstStyle/>
          <a:p>
            <a:r>
              <a:rPr lang="el-GR" dirty="0">
                <a:latin typeface="Arial" panose="020B0604020202020204" pitchFamily="34" charset="0"/>
                <a:cs typeface="Arial" panose="020B0604020202020204" pitchFamily="34" charset="0"/>
              </a:rPr>
              <a:t>Τι είναι το Μείγμα Μάρκετινγκ</a:t>
            </a:r>
            <a:r>
              <a:rPr lang="en-US" dirty="0">
                <a:latin typeface="Arial" panose="020B0604020202020204" pitchFamily="34" charset="0"/>
                <a:cs typeface="Arial" panose="020B0604020202020204" pitchFamily="34" charset="0"/>
              </a:rPr>
              <a:t>?</a:t>
            </a:r>
            <a:endParaRPr lang="el-GR" dirty="0">
              <a:latin typeface="Arial" panose="020B0604020202020204" pitchFamily="34" charset="0"/>
              <a:cs typeface="Arial" panose="020B0604020202020204" pitchFamily="34" charset="0"/>
            </a:endParaRPr>
          </a:p>
        </p:txBody>
      </p:sp>
      <p:pic>
        <p:nvPicPr>
          <p:cNvPr id="5" name="Θέση περιεχομένου 4">
            <a:extLst>
              <a:ext uri="{FF2B5EF4-FFF2-40B4-BE49-F238E27FC236}">
                <a16:creationId xmlns:a16="http://schemas.microsoft.com/office/drawing/2014/main" id="{FBBDA955-6DE5-46EF-A991-8607399A085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32442" y="1831061"/>
            <a:ext cx="4527116" cy="4527116"/>
          </a:xfrm>
        </p:spPr>
      </p:pic>
    </p:spTree>
    <p:extLst>
      <p:ext uri="{BB962C8B-B14F-4D97-AF65-F5344CB8AC3E}">
        <p14:creationId xmlns:p14="http://schemas.microsoft.com/office/powerpoint/2010/main" val="2873694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8C64CB-982E-4724-8728-02885A559C1F}"/>
              </a:ext>
            </a:extLst>
          </p:cNvPr>
          <p:cNvSpPr>
            <a:spLocks noGrp="1"/>
          </p:cNvSpPr>
          <p:nvPr>
            <p:ph type="title"/>
          </p:nvPr>
        </p:nvSpPr>
        <p:spPr/>
        <p:txBody>
          <a:bodyPr/>
          <a:lstStyle/>
          <a:p>
            <a:r>
              <a:rPr lang="el-GR" dirty="0"/>
              <a:t>Προϊόν </a:t>
            </a:r>
          </a:p>
        </p:txBody>
      </p:sp>
      <p:sp>
        <p:nvSpPr>
          <p:cNvPr id="7" name="Θέση περιεχομένου 6">
            <a:extLst>
              <a:ext uri="{FF2B5EF4-FFF2-40B4-BE49-F238E27FC236}">
                <a16:creationId xmlns:a16="http://schemas.microsoft.com/office/drawing/2014/main" id="{4FB69067-AE65-4589-88DB-11BB8758C14F}"/>
              </a:ext>
            </a:extLst>
          </p:cNvPr>
          <p:cNvSpPr>
            <a:spLocks noGrp="1"/>
          </p:cNvSpPr>
          <p:nvPr>
            <p:ph idx="1"/>
          </p:nvPr>
        </p:nvSpPr>
        <p:spPr/>
        <p:txBody>
          <a:bodyPr/>
          <a:lstStyle/>
          <a:p>
            <a:r>
              <a:rPr lang="el-GR" dirty="0"/>
              <a:t>Αναζήτηση των αναγκών των καταναλωτών, και στη συνέχεια δημιουργεί το προϊόν. Το προϊόν δηλαδή πρέπει να ανταποκρίνεται, όσο το δυνατό περισσότερο στις ανάγκες του καταναλωτή, και θα ικανοποιεί καλύτερα τις προτιμήσεις του. </a:t>
            </a:r>
          </a:p>
          <a:p>
            <a:r>
              <a:rPr lang="el-GR" dirty="0"/>
              <a:t>Μερικές από τις πιο χαρακτηριστικές μεταβλητές του προϊόντος είναι:</a:t>
            </a:r>
          </a:p>
          <a:p>
            <a:pPr lvl="1">
              <a:buFont typeface="+mj-lt"/>
              <a:buAutoNum type="arabicPeriod"/>
            </a:pPr>
            <a:r>
              <a:rPr lang="el-GR" dirty="0"/>
              <a:t>Ποιότητα</a:t>
            </a:r>
          </a:p>
          <a:p>
            <a:pPr lvl="1">
              <a:buFont typeface="+mj-lt"/>
              <a:buAutoNum type="arabicPeriod"/>
            </a:pPr>
            <a:r>
              <a:rPr lang="el-GR" dirty="0"/>
              <a:t>Συσκευασία</a:t>
            </a:r>
          </a:p>
          <a:p>
            <a:pPr lvl="1">
              <a:buFont typeface="+mj-lt"/>
              <a:buAutoNum type="arabicPeriod"/>
            </a:pPr>
            <a:r>
              <a:rPr lang="el-GR" dirty="0"/>
              <a:t>Στιλ-εμφάνιση</a:t>
            </a:r>
          </a:p>
          <a:p>
            <a:pPr lvl="1">
              <a:buFont typeface="+mj-lt"/>
              <a:buAutoNum type="arabicPeriod"/>
            </a:pPr>
            <a:r>
              <a:rPr lang="el-GR" dirty="0"/>
              <a:t>Προδιαγραφές – απόδοση</a:t>
            </a:r>
          </a:p>
          <a:p>
            <a:pPr lvl="1">
              <a:buFont typeface="+mj-lt"/>
              <a:buAutoNum type="arabicPeriod"/>
            </a:pPr>
            <a:r>
              <a:rPr lang="el-GR" dirty="0"/>
              <a:t>Εξυπηρέτηση μετά την πώλησης.</a:t>
            </a:r>
          </a:p>
        </p:txBody>
      </p:sp>
    </p:spTree>
    <p:extLst>
      <p:ext uri="{BB962C8B-B14F-4D97-AF65-F5344CB8AC3E}">
        <p14:creationId xmlns:p14="http://schemas.microsoft.com/office/powerpoint/2010/main" val="27987635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8C9CA8-F51C-4174-A8DC-327669E5D15E}"/>
              </a:ext>
            </a:extLst>
          </p:cNvPr>
          <p:cNvSpPr>
            <a:spLocks noGrp="1"/>
          </p:cNvSpPr>
          <p:nvPr>
            <p:ph type="title"/>
          </p:nvPr>
        </p:nvSpPr>
        <p:spPr/>
        <p:txBody>
          <a:bodyPr/>
          <a:lstStyle/>
          <a:p>
            <a:r>
              <a:rPr lang="el-GR" dirty="0"/>
              <a:t>Νέο προϊόν</a:t>
            </a:r>
          </a:p>
        </p:txBody>
      </p:sp>
      <p:sp>
        <p:nvSpPr>
          <p:cNvPr id="3" name="Θέση περιεχομένου 2">
            <a:extLst>
              <a:ext uri="{FF2B5EF4-FFF2-40B4-BE49-F238E27FC236}">
                <a16:creationId xmlns:a16="http://schemas.microsoft.com/office/drawing/2014/main" id="{45801E04-3CBD-40F9-B712-BF5E59012DB9}"/>
              </a:ext>
            </a:extLst>
          </p:cNvPr>
          <p:cNvSpPr>
            <a:spLocks noGrp="1"/>
          </p:cNvSpPr>
          <p:nvPr>
            <p:ph idx="1"/>
          </p:nvPr>
        </p:nvSpPr>
        <p:spPr/>
        <p:txBody>
          <a:bodyPr/>
          <a:lstStyle/>
          <a:p>
            <a:r>
              <a:rPr lang="el-GR" dirty="0"/>
              <a:t>Ο σχεδιασμός λοιπόν, είναι το εργαλείο εκείνο που θα χρησιμοποιήσουμε ώστε να προσαρμόσουμε τις μεταβλητές του προϊόντος στις απαιτήσεις των πελατών. Έτσι τα βήματα που πρέπει να γίνουν είναι: </a:t>
            </a:r>
          </a:p>
          <a:p>
            <a:pPr>
              <a:buFont typeface="+mj-lt"/>
              <a:buAutoNum type="alphaLcParenR"/>
            </a:pPr>
            <a:r>
              <a:rPr lang="el-GR" dirty="0"/>
              <a:t>Η δυνατότητα να μεταφράσουμε τις ανάγκες του πελάτη σε προϊόν.</a:t>
            </a:r>
          </a:p>
          <a:p>
            <a:pPr>
              <a:buFont typeface="+mj-lt"/>
              <a:buAutoNum type="alphaLcParenR"/>
            </a:pPr>
            <a:r>
              <a:rPr lang="el-GR" dirty="0"/>
              <a:t>Η δυνατότητα να μετατρέψουμε τα παραπάνω σχέδια σε προϊόντα που θα καλύπτουν πραγματικά αυτές τις ανάγκες και θα φέρουν τα απαραίτητα χαρακτηριστικά.</a:t>
            </a:r>
          </a:p>
          <a:p>
            <a:pPr>
              <a:buFont typeface="+mj-lt"/>
              <a:buAutoNum type="alphaLcParenR"/>
            </a:pPr>
            <a:r>
              <a:rPr lang="el-GR" dirty="0"/>
              <a:t>Η ικανότητα να προβλέπουμε τις ανάγκες των πελατών, παρούσες και μελλοντικές και να τις επισημαίνουμε. Επομένως βλέπουμε καθοριστική σημασία έχει η σωστή επιλογή των χαρακτηριστικών που θα πρέπει να έχει το προϊόν, Και από την άλλη η σωστή τοποθέτησή του στον ευρύτερο χώρο των ανταγωνιστικών.</a:t>
            </a:r>
          </a:p>
        </p:txBody>
      </p:sp>
    </p:spTree>
    <p:extLst>
      <p:ext uri="{BB962C8B-B14F-4D97-AF65-F5344CB8AC3E}">
        <p14:creationId xmlns:p14="http://schemas.microsoft.com/office/powerpoint/2010/main" val="2839649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0DE1EC-9BB7-4CFB-85DE-09DCCCB046FD}"/>
              </a:ext>
            </a:extLst>
          </p:cNvPr>
          <p:cNvSpPr>
            <a:spLocks noGrp="1"/>
          </p:cNvSpPr>
          <p:nvPr>
            <p:ph type="title"/>
          </p:nvPr>
        </p:nvSpPr>
        <p:spPr/>
        <p:txBody>
          <a:bodyPr/>
          <a:lstStyle/>
          <a:p>
            <a:r>
              <a:rPr lang="el-GR" dirty="0"/>
              <a:t>Τιμή</a:t>
            </a:r>
          </a:p>
        </p:txBody>
      </p:sp>
      <p:sp>
        <p:nvSpPr>
          <p:cNvPr id="3" name="Θέση περιεχομένου 2">
            <a:extLst>
              <a:ext uri="{FF2B5EF4-FFF2-40B4-BE49-F238E27FC236}">
                <a16:creationId xmlns:a16="http://schemas.microsoft.com/office/drawing/2014/main" id="{E1A40AF1-CBAD-4713-BC50-97EA489C71C7}"/>
              </a:ext>
            </a:extLst>
          </p:cNvPr>
          <p:cNvSpPr>
            <a:spLocks noGrp="1"/>
          </p:cNvSpPr>
          <p:nvPr>
            <p:ph idx="1"/>
          </p:nvPr>
        </p:nvSpPr>
        <p:spPr/>
        <p:txBody>
          <a:bodyPr/>
          <a:lstStyle/>
          <a:p>
            <a:r>
              <a:rPr lang="el-GR" dirty="0"/>
              <a:t>Η τιμή ενός προϊόντος αντιπροσωπεύει την αξία όλων των υλικών και άυλων μεταβλητών, που απαρτίζουν το προϊόν. Η τιμή μπορεί να επιδράσει αποφασιστικά στις πωλήσεις και τα κέρδη, και παράλληλα να επιδράσει στην αποτελεσματικότητα που έχουν τα στοιχεία του μίγματος μάρκετινγκ. </a:t>
            </a:r>
          </a:p>
          <a:p>
            <a:r>
              <a:rPr lang="el-GR" dirty="0"/>
              <a:t>Για τη σωστή άσκηση της τιμολογιακής μας πολιτικής, απαραίτητα θα πρέπει να γνωρίζουμε: </a:t>
            </a:r>
          </a:p>
          <a:p>
            <a:pPr lvl="1">
              <a:buFont typeface="+mj-lt"/>
              <a:buAutoNum type="arabicPeriod"/>
            </a:pPr>
            <a:r>
              <a:rPr lang="el-GR" dirty="0"/>
              <a:t>Το κόστος του προϊόντος μας</a:t>
            </a:r>
          </a:p>
          <a:p>
            <a:pPr lvl="1">
              <a:buFont typeface="+mj-lt"/>
              <a:buAutoNum type="arabicPeriod"/>
            </a:pPr>
            <a:r>
              <a:rPr lang="el-GR" dirty="0"/>
              <a:t>Τη ζήτηση και τις μεταβολές της αναφορικά με το προϊόν</a:t>
            </a:r>
          </a:p>
          <a:p>
            <a:pPr lvl="1">
              <a:buFont typeface="+mj-lt"/>
              <a:buAutoNum type="arabicPeriod"/>
            </a:pPr>
            <a:r>
              <a:rPr lang="el-GR" dirty="0"/>
              <a:t>Τα κίνητρα του αγοραστή</a:t>
            </a:r>
          </a:p>
          <a:p>
            <a:pPr lvl="1">
              <a:buFont typeface="+mj-lt"/>
              <a:buAutoNum type="arabicPeriod"/>
            </a:pPr>
            <a:r>
              <a:rPr lang="el-GR" dirty="0"/>
              <a:t>Γνώση των δυνατοτήτων και των αντιδράσεων των ανταγωνιστών.</a:t>
            </a:r>
          </a:p>
        </p:txBody>
      </p:sp>
    </p:spTree>
    <p:extLst>
      <p:ext uri="{BB962C8B-B14F-4D97-AF65-F5344CB8AC3E}">
        <p14:creationId xmlns:p14="http://schemas.microsoft.com/office/powerpoint/2010/main" val="3879822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981861B-0E24-4005-BC87-DC68418E2F9D}"/>
              </a:ext>
            </a:extLst>
          </p:cNvPr>
          <p:cNvSpPr>
            <a:spLocks noGrp="1"/>
          </p:cNvSpPr>
          <p:nvPr>
            <p:ph type="title"/>
          </p:nvPr>
        </p:nvSpPr>
        <p:spPr/>
        <p:txBody>
          <a:bodyPr/>
          <a:lstStyle/>
          <a:p>
            <a:r>
              <a:rPr lang="el-GR" dirty="0"/>
              <a:t>Διάγνωση τιμών αγροτικών προϊόντων</a:t>
            </a:r>
          </a:p>
        </p:txBody>
      </p:sp>
      <p:sp>
        <p:nvSpPr>
          <p:cNvPr id="3" name="Θέση περιεχομένου 2">
            <a:extLst>
              <a:ext uri="{FF2B5EF4-FFF2-40B4-BE49-F238E27FC236}">
                <a16:creationId xmlns:a16="http://schemas.microsoft.com/office/drawing/2014/main" id="{67970084-2A4B-451B-A491-1183EB5FF392}"/>
              </a:ext>
            </a:extLst>
          </p:cNvPr>
          <p:cNvSpPr>
            <a:spLocks noGrp="1"/>
          </p:cNvSpPr>
          <p:nvPr>
            <p:ph idx="1"/>
          </p:nvPr>
        </p:nvSpPr>
        <p:spPr/>
        <p:txBody>
          <a:bodyPr>
            <a:normAutofit fontScale="85000" lnSpcReduction="10000"/>
          </a:bodyPr>
          <a:lstStyle/>
          <a:p>
            <a:r>
              <a:rPr lang="el-GR" dirty="0"/>
              <a:t>Οι τιμές των αγροτικών προϊόντων χαρακτηρίζονται από μεγάλη αστάθεια σαν αποτέλεσμα της ανελαστικότητας των καμπύλών προσφοράς και ζήτησης</a:t>
            </a:r>
          </a:p>
          <a:p>
            <a:r>
              <a:rPr lang="el-GR" dirty="0"/>
              <a:t>Λόγω ανελαστικότητας οι μεταβολές στο επίπεδο προσφοράς και ζήτησης προκαλούν μεγαλύτερες μεταβολές στις τιμές</a:t>
            </a:r>
          </a:p>
          <a:p>
            <a:r>
              <a:rPr lang="el-GR" dirty="0"/>
              <a:t>Για την επίτευξη καλύτερων τιμών απαιτείται αναδιάρθρωση της παραγωγής με γνώμονα τη ζήτηση, και απαιτεί μακροπρόθεσμη επιλογή</a:t>
            </a:r>
          </a:p>
          <a:p>
            <a:r>
              <a:rPr lang="el-GR" dirty="0"/>
              <a:t>Η χρησιμοποίηση της σύγχρονης τεχνολογίας, δύναται να προσαρμόσει την παραγωγή χρονικά στη ζήτηση και να διαμορφώσει καλύτερες τιμές</a:t>
            </a:r>
          </a:p>
          <a:p>
            <a:r>
              <a:rPr lang="el-GR" dirty="0"/>
              <a:t>Η ανελαστικότητα της παραγωγής ως προς τη ζήτηση χρονικά και τοπικά επιδρά στη διαμόρφωση της τιμής, με την προσθήκη του κόστους μεταφοράς και αποθήκευσης</a:t>
            </a:r>
          </a:p>
          <a:p>
            <a:r>
              <a:rPr lang="el-GR" dirty="0"/>
              <a:t> Απαιτείται, σωστός σχεδιασμός της αγροτικής παραγωγής, για την αποφυγή πλεονασμάτων, σε περιπτώσεις αυξήσεως της τιμής, που επιδρούν μετέπειτα αρνητικά στη διαμόρφωση του αγροτικού εισοδήματος, στην αστάθειά του και στην εμπλοκή του προγραμματισμού</a:t>
            </a:r>
          </a:p>
        </p:txBody>
      </p:sp>
    </p:spTree>
    <p:extLst>
      <p:ext uri="{BB962C8B-B14F-4D97-AF65-F5344CB8AC3E}">
        <p14:creationId xmlns:p14="http://schemas.microsoft.com/office/powerpoint/2010/main" val="27068684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9A17D9-ADC1-4672-B0FE-CA57AE9EFBE8}"/>
              </a:ext>
            </a:extLst>
          </p:cNvPr>
          <p:cNvSpPr>
            <a:spLocks noGrp="1"/>
          </p:cNvSpPr>
          <p:nvPr>
            <p:ph type="title"/>
          </p:nvPr>
        </p:nvSpPr>
        <p:spPr/>
        <p:txBody>
          <a:bodyPr/>
          <a:lstStyle/>
          <a:p>
            <a:r>
              <a:rPr lang="el-GR" dirty="0"/>
              <a:t>Διανομή</a:t>
            </a:r>
          </a:p>
        </p:txBody>
      </p:sp>
      <p:sp>
        <p:nvSpPr>
          <p:cNvPr id="3" name="Θέση περιεχομένου 2">
            <a:extLst>
              <a:ext uri="{FF2B5EF4-FFF2-40B4-BE49-F238E27FC236}">
                <a16:creationId xmlns:a16="http://schemas.microsoft.com/office/drawing/2014/main" id="{D1EA196E-2E3B-48E1-9ED8-D459FB3771D3}"/>
              </a:ext>
            </a:extLst>
          </p:cNvPr>
          <p:cNvSpPr>
            <a:spLocks noGrp="1"/>
          </p:cNvSpPr>
          <p:nvPr>
            <p:ph idx="1"/>
          </p:nvPr>
        </p:nvSpPr>
        <p:spPr/>
        <p:txBody>
          <a:bodyPr/>
          <a:lstStyle/>
          <a:p>
            <a:r>
              <a:rPr lang="el-GR" dirty="0"/>
              <a:t>Αν δώσουμε ένα ορισμό του δικτύου διανομής θα λέγαμε ότι είναι το σύνολο των μέσων που διαθέτει μια επιχείρηση, συμπεριλαμβανομένων και των εξωτερικών συνεργατών της, μέσω των οποίων διαθέτει τα προϊόντα της στην αγορά. Το δίκτυο διανομής λοιπόν περιλαμβάνει ένα σύνολο οικονομικών παραγόντων, που χρησιμοποιεί η επιχείρηση για την προώθηση των προϊόντων της, προς τον καταναλωτή</a:t>
            </a:r>
          </a:p>
        </p:txBody>
      </p:sp>
    </p:spTree>
    <p:extLst>
      <p:ext uri="{BB962C8B-B14F-4D97-AF65-F5344CB8AC3E}">
        <p14:creationId xmlns:p14="http://schemas.microsoft.com/office/powerpoint/2010/main" val="28066610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D06DF4-711A-405B-9C3F-99EBC2022459}"/>
              </a:ext>
            </a:extLst>
          </p:cNvPr>
          <p:cNvSpPr>
            <a:spLocks noGrp="1"/>
          </p:cNvSpPr>
          <p:nvPr>
            <p:ph type="title"/>
          </p:nvPr>
        </p:nvSpPr>
        <p:spPr/>
        <p:txBody>
          <a:bodyPr/>
          <a:lstStyle/>
          <a:p>
            <a:r>
              <a:rPr lang="el-GR" dirty="0"/>
              <a:t>Κόστος φυσικής διανομής</a:t>
            </a:r>
          </a:p>
        </p:txBody>
      </p:sp>
      <p:sp>
        <p:nvSpPr>
          <p:cNvPr id="3" name="Θέση περιεχομένου 2">
            <a:extLst>
              <a:ext uri="{FF2B5EF4-FFF2-40B4-BE49-F238E27FC236}">
                <a16:creationId xmlns:a16="http://schemas.microsoft.com/office/drawing/2014/main" id="{E68FCD95-255A-49F4-970E-59CC302A9691}"/>
              </a:ext>
            </a:extLst>
          </p:cNvPr>
          <p:cNvSpPr>
            <a:spLocks noGrp="1"/>
          </p:cNvSpPr>
          <p:nvPr>
            <p:ph idx="1"/>
          </p:nvPr>
        </p:nvSpPr>
        <p:spPr/>
        <p:txBody>
          <a:bodyPr/>
          <a:lstStyle/>
          <a:p>
            <a:r>
              <a:rPr lang="el-GR" dirty="0"/>
              <a:t>Το κόστος της φυσικής διανομής δίνεται από τον παρακάτω τύπο. ΣΚ=Μ+Α+Χ+Π </a:t>
            </a:r>
          </a:p>
          <a:p>
            <a:pPr lvl="1">
              <a:buFont typeface="+mj-lt"/>
              <a:buAutoNum type="arabicPeriod"/>
            </a:pPr>
            <a:r>
              <a:rPr lang="el-GR" dirty="0"/>
              <a:t>Α = ΑΠΟΘΗΚΕΥΤΙΚΟ ΚΟΣΤΟΣ </a:t>
            </a:r>
          </a:p>
          <a:p>
            <a:pPr lvl="1">
              <a:buFont typeface="+mj-lt"/>
              <a:buAutoNum type="arabicPeriod"/>
            </a:pPr>
            <a:r>
              <a:rPr lang="el-GR" dirty="0"/>
              <a:t>Μ = ΜΕΤΑΦΟΡΙΚΟ ΚΟΣΤΟΣ </a:t>
            </a:r>
          </a:p>
          <a:p>
            <a:pPr lvl="1">
              <a:buFont typeface="+mj-lt"/>
              <a:buAutoNum type="arabicPeriod"/>
            </a:pPr>
            <a:r>
              <a:rPr lang="el-GR" dirty="0"/>
              <a:t>Π = ΚΟΣΤΟΣ ΑΠΟΛΕΣΘΕΝΤΩΝ ΠΩΛΗΣΕΩΝ ΛΟΓΩ ΚΑΚΗΣ ΔΙΑ ΝΟΜΗΣ ΚΑΙ ΚΑΚΗΣ ΔΑΧΕ/ΡΙΣΗΣ ΑΠΟΘΕΜΑΤΩΝ </a:t>
            </a:r>
          </a:p>
          <a:p>
            <a:pPr lvl="1">
              <a:buFont typeface="+mj-lt"/>
              <a:buAutoNum type="arabicPeriod"/>
            </a:pPr>
            <a:r>
              <a:rPr lang="el-GR" dirty="0"/>
              <a:t>ΣΚ = ΣΥΝΟΛ/ΚΟ ΚΟΣΤΟΣ ΔΙΚΤΥΟΥ ΔΙΑΝΟΜΗΣ </a:t>
            </a:r>
          </a:p>
          <a:p>
            <a:pPr lvl="1">
              <a:buFont typeface="+mj-lt"/>
              <a:buAutoNum type="arabicPeriod"/>
            </a:pPr>
            <a:r>
              <a:rPr lang="el-GR" dirty="0"/>
              <a:t>X = ΧΡΗΜΑΤΟΟΙΚΟΝΟΜΙΚΟ ΚΟΣΤΟΣ ΑΠΟΘΕΜΑΤΩΝ</a:t>
            </a:r>
          </a:p>
        </p:txBody>
      </p:sp>
    </p:spTree>
    <p:extLst>
      <p:ext uri="{BB962C8B-B14F-4D97-AF65-F5344CB8AC3E}">
        <p14:creationId xmlns:p14="http://schemas.microsoft.com/office/powerpoint/2010/main" val="15725216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65FBAA8-8066-44D1-A1AD-44218DC879E6}"/>
              </a:ext>
            </a:extLst>
          </p:cNvPr>
          <p:cNvSpPr>
            <a:spLocks noGrp="1"/>
          </p:cNvSpPr>
          <p:nvPr>
            <p:ph type="title"/>
          </p:nvPr>
        </p:nvSpPr>
        <p:spPr/>
        <p:txBody>
          <a:bodyPr/>
          <a:lstStyle/>
          <a:p>
            <a:r>
              <a:rPr lang="el-GR" dirty="0"/>
              <a:t>Προώθηση</a:t>
            </a:r>
          </a:p>
        </p:txBody>
      </p:sp>
      <p:sp>
        <p:nvSpPr>
          <p:cNvPr id="3" name="Θέση περιεχομένου 2">
            <a:extLst>
              <a:ext uri="{FF2B5EF4-FFF2-40B4-BE49-F238E27FC236}">
                <a16:creationId xmlns:a16="http://schemas.microsoft.com/office/drawing/2014/main" id="{E64287FA-4509-4D6E-87AC-D6BCB4CBD0B8}"/>
              </a:ext>
            </a:extLst>
          </p:cNvPr>
          <p:cNvSpPr>
            <a:spLocks noGrp="1"/>
          </p:cNvSpPr>
          <p:nvPr>
            <p:ph idx="1"/>
          </p:nvPr>
        </p:nvSpPr>
        <p:spPr>
          <a:xfrm>
            <a:off x="2589212" y="2133600"/>
            <a:ext cx="8915400" cy="3777622"/>
          </a:xfrm>
        </p:spPr>
        <p:txBody>
          <a:bodyPr/>
          <a:lstStyle/>
          <a:p>
            <a:pPr algn="just"/>
            <a:r>
              <a:rPr lang="el-GR" dirty="0"/>
              <a:t>Η προώθηση είναι η δημιουργία και διατήρηση της απαραίτητης επικοινωνίας της επιχείρησης με την αγορά-στόχο. Σκοπός της προώθησης, είναι να πληροφορήσει τους καταναλωτές, για τα χαρακτηριστικά του προϊόντος που καλύπτουν τις ανάγκες τους και επιπλέον να τους πληροφορήσει για το πού και πώς το προϊόν είναι διαθέσιμο για να το αποκτήσουν. Αντικειμενικός σκοπός αυτής της επικοινωνίας είναι να επηρεαστεί η στάση τους. Τα κύρια εργαλεία της έμμεσης προώθησης είναι η διαφήμιση, η προώθηση πωλήσεων και οι δημόσιες σχέσεις. Η άμεση προώθηση περιλαμβάνει την προσωπική πώληση.</a:t>
            </a:r>
          </a:p>
        </p:txBody>
      </p:sp>
    </p:spTree>
    <p:extLst>
      <p:ext uri="{BB962C8B-B14F-4D97-AF65-F5344CB8AC3E}">
        <p14:creationId xmlns:p14="http://schemas.microsoft.com/office/powerpoint/2010/main" val="22362143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E0470AE-92C6-47C8-917E-6E479EE6BD22}"/>
              </a:ext>
            </a:extLst>
          </p:cNvPr>
          <p:cNvSpPr>
            <a:spLocks noGrp="1"/>
          </p:cNvSpPr>
          <p:nvPr>
            <p:ph type="title"/>
          </p:nvPr>
        </p:nvSpPr>
        <p:spPr/>
        <p:txBody>
          <a:bodyPr/>
          <a:lstStyle/>
          <a:p>
            <a:r>
              <a:rPr lang="el-GR" dirty="0"/>
              <a:t>Επιλογή Μέσων Προώθησης</a:t>
            </a:r>
          </a:p>
        </p:txBody>
      </p:sp>
      <p:sp>
        <p:nvSpPr>
          <p:cNvPr id="3" name="Θέση περιεχομένου 2">
            <a:extLst>
              <a:ext uri="{FF2B5EF4-FFF2-40B4-BE49-F238E27FC236}">
                <a16:creationId xmlns:a16="http://schemas.microsoft.com/office/drawing/2014/main" id="{A6416167-10CC-44B6-8BEA-0D990F6197A4}"/>
              </a:ext>
            </a:extLst>
          </p:cNvPr>
          <p:cNvSpPr>
            <a:spLocks noGrp="1"/>
          </p:cNvSpPr>
          <p:nvPr>
            <p:ph idx="1"/>
          </p:nvPr>
        </p:nvSpPr>
        <p:spPr/>
        <p:txBody>
          <a:bodyPr/>
          <a:lstStyle/>
          <a:p>
            <a:r>
              <a:rPr lang="en-US" dirty="0"/>
              <a:t>Social Media</a:t>
            </a:r>
          </a:p>
          <a:p>
            <a:r>
              <a:rPr lang="el-GR" dirty="0"/>
              <a:t>Εφημερίδες-περιοδικά</a:t>
            </a:r>
          </a:p>
          <a:p>
            <a:r>
              <a:rPr lang="el-GR" dirty="0"/>
              <a:t>Ραδιόφωνο</a:t>
            </a:r>
          </a:p>
          <a:p>
            <a:r>
              <a:rPr lang="el-GR" dirty="0"/>
              <a:t>Τηλεόραση</a:t>
            </a:r>
          </a:p>
          <a:p>
            <a:r>
              <a:rPr lang="el-GR" dirty="0"/>
              <a:t>Άλλα, μέσα διαφήμισης όπως, γιγαντοαφίσες, φωτιζόμενα ταμπλό κ.λπ.</a:t>
            </a:r>
          </a:p>
        </p:txBody>
      </p:sp>
      <p:sp>
        <p:nvSpPr>
          <p:cNvPr id="5" name="TextBox 4">
            <a:extLst>
              <a:ext uri="{FF2B5EF4-FFF2-40B4-BE49-F238E27FC236}">
                <a16:creationId xmlns:a16="http://schemas.microsoft.com/office/drawing/2014/main" id="{7432F6F5-3807-459A-81DF-0B21E530C8EC}"/>
              </a:ext>
            </a:extLst>
          </p:cNvPr>
          <p:cNvSpPr txBox="1"/>
          <p:nvPr/>
        </p:nvSpPr>
        <p:spPr>
          <a:xfrm>
            <a:off x="4275970" y="4713970"/>
            <a:ext cx="6094520" cy="1754326"/>
          </a:xfrm>
          <a:prstGeom prst="rect">
            <a:avLst/>
          </a:prstGeom>
          <a:noFill/>
        </p:spPr>
        <p:txBody>
          <a:bodyPr wrap="square">
            <a:spAutoFit/>
          </a:bodyPr>
          <a:lstStyle/>
          <a:p>
            <a:r>
              <a:rPr lang="el-GR" dirty="0"/>
              <a:t>Βασικότερα προβλήματα</a:t>
            </a:r>
            <a:r>
              <a:rPr lang="en-US" dirty="0"/>
              <a:t>:</a:t>
            </a:r>
          </a:p>
          <a:p>
            <a:endParaRPr lang="en-US" dirty="0"/>
          </a:p>
          <a:p>
            <a:pPr marL="342900" indent="-342900">
              <a:buAutoNum type="arabicPeriod"/>
            </a:pPr>
            <a:r>
              <a:rPr lang="el-GR" dirty="0"/>
              <a:t>Ο καθορισμός των δαπανών</a:t>
            </a:r>
            <a:endParaRPr lang="en-US" dirty="0"/>
          </a:p>
          <a:p>
            <a:pPr marL="342900" indent="-342900">
              <a:buAutoNum type="arabicPeriod"/>
            </a:pPr>
            <a:r>
              <a:rPr lang="el-GR" dirty="0"/>
              <a:t>Ο σχεδιασμός του μηνύματος</a:t>
            </a:r>
            <a:endParaRPr lang="en-US" dirty="0"/>
          </a:p>
          <a:p>
            <a:pPr marL="342900" indent="-342900">
              <a:buAutoNum type="arabicPeriod"/>
            </a:pPr>
            <a:r>
              <a:rPr lang="el-GR" dirty="0"/>
              <a:t>Η επιλογή των μέσων</a:t>
            </a:r>
            <a:endParaRPr lang="en-US" dirty="0"/>
          </a:p>
          <a:p>
            <a:pPr marL="342900" indent="-342900">
              <a:buAutoNum type="arabicPeriod"/>
            </a:pPr>
            <a:r>
              <a:rPr lang="el-GR" dirty="0"/>
              <a:t>Αξιολόγηση της αποτελεσματικότητας.</a:t>
            </a:r>
          </a:p>
        </p:txBody>
      </p:sp>
    </p:spTree>
    <p:extLst>
      <p:ext uri="{BB962C8B-B14F-4D97-AF65-F5344CB8AC3E}">
        <p14:creationId xmlns:p14="http://schemas.microsoft.com/office/powerpoint/2010/main" val="35415651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D316D58-F339-4F8A-9DC5-6AFD36B94CC3}"/>
              </a:ext>
            </a:extLst>
          </p:cNvPr>
          <p:cNvSpPr>
            <a:spLocks noGrp="1"/>
          </p:cNvSpPr>
          <p:nvPr>
            <p:ph type="title"/>
          </p:nvPr>
        </p:nvSpPr>
        <p:spPr>
          <a:xfrm>
            <a:off x="4786866" y="2788555"/>
            <a:ext cx="2618267" cy="1280890"/>
          </a:xfrm>
        </p:spPr>
        <p:txBody>
          <a:bodyPr/>
          <a:lstStyle/>
          <a:p>
            <a:r>
              <a:rPr lang="en-US" dirty="0"/>
              <a:t>BRANDING</a:t>
            </a:r>
            <a:endParaRPr lang="el-GR" dirty="0"/>
          </a:p>
        </p:txBody>
      </p:sp>
    </p:spTree>
    <p:extLst>
      <p:ext uri="{BB962C8B-B14F-4D97-AF65-F5344CB8AC3E}">
        <p14:creationId xmlns:p14="http://schemas.microsoft.com/office/powerpoint/2010/main" val="781840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895FBE-FD1A-439F-9F15-943A2EB519D0}"/>
              </a:ext>
            </a:extLst>
          </p:cNvPr>
          <p:cNvSpPr>
            <a:spLocks noGrp="1"/>
          </p:cNvSpPr>
          <p:nvPr>
            <p:ph type="title"/>
          </p:nvPr>
        </p:nvSpPr>
        <p:spPr/>
        <p:txBody>
          <a:bodyPr/>
          <a:lstStyle/>
          <a:p>
            <a:r>
              <a:rPr lang="el-GR" dirty="0"/>
              <a:t>Τι </a:t>
            </a:r>
            <a:r>
              <a:rPr lang="el-GR" dirty="0">
                <a:latin typeface="Arial" panose="020B0604020202020204" pitchFamily="34" charset="0"/>
                <a:cs typeface="Arial" panose="020B0604020202020204" pitchFamily="34" charset="0"/>
              </a:rPr>
              <a:t>είναι</a:t>
            </a:r>
            <a:r>
              <a:rPr lang="el-GR" dirty="0"/>
              <a:t> Μάρκετινγκ</a:t>
            </a:r>
          </a:p>
        </p:txBody>
      </p:sp>
      <p:sp>
        <p:nvSpPr>
          <p:cNvPr id="3" name="Θέση περιεχομένου 2">
            <a:extLst>
              <a:ext uri="{FF2B5EF4-FFF2-40B4-BE49-F238E27FC236}">
                <a16:creationId xmlns:a16="http://schemas.microsoft.com/office/drawing/2014/main" id="{7A891E5F-4013-4D8B-9B13-2F162976DF75}"/>
              </a:ext>
            </a:extLst>
          </p:cNvPr>
          <p:cNvSpPr>
            <a:spLocks noGrp="1"/>
          </p:cNvSpPr>
          <p:nvPr>
            <p:ph idx="1"/>
          </p:nvPr>
        </p:nvSpPr>
        <p:spPr/>
        <p:txBody>
          <a:bodyPr/>
          <a:lstStyle/>
          <a:p>
            <a:r>
              <a:rPr lang="el-GR" dirty="0">
                <a:latin typeface="Arial" panose="020B0604020202020204" pitchFamily="34" charset="0"/>
                <a:cs typeface="Arial" panose="020B0604020202020204" pitchFamily="34" charset="0"/>
              </a:rPr>
              <a:t>Η Αμερικανική Ένωση </a:t>
            </a:r>
            <a:r>
              <a:rPr lang="el-GR" dirty="0" err="1">
                <a:latin typeface="Arial" panose="020B0604020202020204" pitchFamily="34" charset="0"/>
                <a:cs typeface="Arial" panose="020B0604020202020204" pitchFamily="34" charset="0"/>
              </a:rPr>
              <a:t>Marketing</a:t>
            </a:r>
            <a:r>
              <a:rPr lang="el-GR" dirty="0">
                <a:latin typeface="Arial" panose="020B0604020202020204" pitchFamily="34" charset="0"/>
                <a:cs typeface="Arial" panose="020B0604020202020204" pitchFamily="34" charset="0"/>
              </a:rPr>
              <a:t>, το 1948, όρισε το </a:t>
            </a:r>
            <a:r>
              <a:rPr lang="el-GR" dirty="0" err="1">
                <a:latin typeface="Arial" panose="020B0604020202020204" pitchFamily="34" charset="0"/>
                <a:cs typeface="Arial" panose="020B0604020202020204" pitchFamily="34" charset="0"/>
              </a:rPr>
              <a:t>Marketing</a:t>
            </a:r>
            <a:r>
              <a:rPr lang="el-GR" dirty="0">
                <a:latin typeface="Arial" panose="020B0604020202020204" pitchFamily="34" charset="0"/>
                <a:cs typeface="Arial" panose="020B0604020202020204" pitchFamily="34" charset="0"/>
              </a:rPr>
              <a:t> ως ένα σύνολο επιχειρηματικών δραστηριοτήτων που κατευθύνουν τη ροή των αγαθών και των υπηρεσιών από τον παραγωγό στον τελικό καταναλωτή ή χρήστη.</a:t>
            </a:r>
          </a:p>
          <a:p>
            <a:r>
              <a:rPr lang="el-GR" dirty="0">
                <a:latin typeface="Arial" panose="020B0604020202020204" pitchFamily="34" charset="0"/>
                <a:cs typeface="Arial" panose="020B0604020202020204" pitchFamily="34" charset="0"/>
              </a:rPr>
              <a:t>Ο Martin </a:t>
            </a:r>
            <a:r>
              <a:rPr lang="el-GR" dirty="0" err="1">
                <a:latin typeface="Arial" panose="020B0604020202020204" pitchFamily="34" charset="0"/>
                <a:cs typeface="Arial" panose="020B0604020202020204" pitchFamily="34" charset="0"/>
              </a:rPr>
              <a:t>Bell</a:t>
            </a:r>
            <a:r>
              <a:rPr lang="el-GR" dirty="0">
                <a:latin typeface="Arial" panose="020B0604020202020204" pitchFamily="34" charset="0"/>
                <a:cs typeface="Arial" panose="020B0604020202020204" pitchFamily="34" charset="0"/>
              </a:rPr>
              <a:t>, TO 1979, όρισε το </a:t>
            </a:r>
            <a:r>
              <a:rPr lang="el-GR" dirty="0" err="1">
                <a:latin typeface="Arial" panose="020B0604020202020204" pitchFamily="34" charset="0"/>
                <a:cs typeface="Arial" panose="020B0604020202020204" pitchFamily="34" charset="0"/>
              </a:rPr>
              <a:t>Marketing</a:t>
            </a:r>
            <a:r>
              <a:rPr lang="el-GR" dirty="0">
                <a:latin typeface="Arial" panose="020B0604020202020204" pitchFamily="34" charset="0"/>
                <a:cs typeface="Arial" panose="020B0604020202020204" pitchFamily="34" charset="0"/>
              </a:rPr>
              <a:t>, ως ένα σύνολο επιχειρηματικών δραστηριοτήτων των μέσων ανάπτυξης συγκεκριμένου προγράμματος δράσης με το οποίο ικανοποιούνται οι ανάγκες των πελατών μιας επιχείρησης. </a:t>
            </a:r>
          </a:p>
          <a:p>
            <a:r>
              <a:rPr lang="el-GR" dirty="0">
                <a:latin typeface="Arial" panose="020B0604020202020204" pitchFamily="34" charset="0"/>
                <a:cs typeface="Arial" panose="020B0604020202020204" pitchFamily="34" charset="0"/>
              </a:rPr>
              <a:t>Ο </a:t>
            </a:r>
            <a:r>
              <a:rPr lang="el-GR" dirty="0" err="1">
                <a:latin typeface="Arial" panose="020B0604020202020204" pitchFamily="34" charset="0"/>
                <a:cs typeface="Arial" panose="020B0604020202020204" pitchFamily="34" charset="0"/>
              </a:rPr>
              <a:t>Philip</a:t>
            </a:r>
            <a:r>
              <a:rPr lang="el-GR" dirty="0">
                <a:latin typeface="Arial" panose="020B0604020202020204" pitchFamily="34" charset="0"/>
                <a:cs typeface="Arial" panose="020B0604020202020204" pitchFamily="34" charset="0"/>
              </a:rPr>
              <a:t> </a:t>
            </a:r>
            <a:r>
              <a:rPr lang="el-GR" dirty="0" err="1">
                <a:latin typeface="Arial" panose="020B0604020202020204" pitchFamily="34" charset="0"/>
                <a:cs typeface="Arial" panose="020B0604020202020204" pitchFamily="34" charset="0"/>
              </a:rPr>
              <a:t>Kotler</a:t>
            </a:r>
            <a:r>
              <a:rPr lang="el-GR" dirty="0">
                <a:latin typeface="Arial" panose="020B0604020202020204" pitchFamily="34" charset="0"/>
                <a:cs typeface="Arial" panose="020B0604020202020204" pitchFamily="34" charset="0"/>
              </a:rPr>
              <a:t>, το 1972, ο πιο διάσημος ίσως θεωρητικός και καθηγητής του </a:t>
            </a:r>
            <a:r>
              <a:rPr lang="el-GR" dirty="0" err="1">
                <a:latin typeface="Arial" panose="020B0604020202020204" pitchFamily="34" charset="0"/>
                <a:cs typeface="Arial" panose="020B0604020202020204" pitchFamily="34" charset="0"/>
              </a:rPr>
              <a:t>Marketing</a:t>
            </a:r>
            <a:r>
              <a:rPr lang="el-GR" dirty="0">
                <a:latin typeface="Arial" panose="020B0604020202020204" pitchFamily="34" charset="0"/>
                <a:cs typeface="Arial" panose="020B0604020202020204" pitchFamily="34" charset="0"/>
              </a:rPr>
              <a:t> θεωρεί ότι το </a:t>
            </a:r>
            <a:r>
              <a:rPr lang="el-GR" dirty="0" err="1">
                <a:latin typeface="Arial" panose="020B0604020202020204" pitchFamily="34" charset="0"/>
                <a:cs typeface="Arial" panose="020B0604020202020204" pitchFamily="34" charset="0"/>
              </a:rPr>
              <a:t>Marketing</a:t>
            </a:r>
            <a:r>
              <a:rPr lang="el-GR" dirty="0">
                <a:latin typeface="Arial" panose="020B0604020202020204" pitchFamily="34" charset="0"/>
                <a:cs typeface="Arial" panose="020B0604020202020204" pitchFamily="34" charset="0"/>
              </a:rPr>
              <a:t> είναι μια ανθρώπινη δραστηριότητα, που έχει σαν στόχο την ικανοποίηση των ανθρώπινων αναγκών και επιθυμιών, μέσα από τη διαδικασία των συναλλαγών.</a:t>
            </a:r>
          </a:p>
        </p:txBody>
      </p:sp>
    </p:spTree>
    <p:extLst>
      <p:ext uri="{BB962C8B-B14F-4D97-AF65-F5344CB8AC3E}">
        <p14:creationId xmlns:p14="http://schemas.microsoft.com/office/powerpoint/2010/main" val="21753100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84FEF0-BF4C-4EA1-88C5-14A6F13C389C}"/>
              </a:ext>
            </a:extLst>
          </p:cNvPr>
          <p:cNvSpPr>
            <a:spLocks noGrp="1"/>
          </p:cNvSpPr>
          <p:nvPr>
            <p:ph type="title"/>
          </p:nvPr>
        </p:nvSpPr>
        <p:spPr/>
        <p:txBody>
          <a:bodyPr/>
          <a:lstStyle/>
          <a:p>
            <a:r>
              <a:rPr lang="el-GR" dirty="0"/>
              <a:t>Τι είναι </a:t>
            </a:r>
            <a:r>
              <a:rPr lang="en-US" dirty="0"/>
              <a:t>Branding</a:t>
            </a:r>
            <a:endParaRPr lang="el-GR" dirty="0"/>
          </a:p>
        </p:txBody>
      </p:sp>
      <p:sp>
        <p:nvSpPr>
          <p:cNvPr id="3" name="Θέση περιεχομένου 2">
            <a:extLst>
              <a:ext uri="{FF2B5EF4-FFF2-40B4-BE49-F238E27FC236}">
                <a16:creationId xmlns:a16="http://schemas.microsoft.com/office/drawing/2014/main" id="{AC8465DA-7FF5-48E1-92E7-B7D514514F47}"/>
              </a:ext>
            </a:extLst>
          </p:cNvPr>
          <p:cNvSpPr>
            <a:spLocks noGrp="1"/>
          </p:cNvSpPr>
          <p:nvPr>
            <p:ph idx="1"/>
          </p:nvPr>
        </p:nvSpPr>
        <p:spPr/>
        <p:txBody>
          <a:bodyPr/>
          <a:lstStyle/>
          <a:p>
            <a:pPr algn="just"/>
            <a:r>
              <a:rPr lang="el-GR" b="0" i="0" dirty="0">
                <a:solidFill>
                  <a:srgbClr val="000000"/>
                </a:solidFill>
                <a:effectLst/>
                <a:latin typeface="cfastystd-book"/>
              </a:rPr>
              <a:t> </a:t>
            </a:r>
            <a:r>
              <a:rPr lang="en-US" b="0" i="0" dirty="0">
                <a:solidFill>
                  <a:srgbClr val="000000"/>
                </a:solidFill>
                <a:effectLst/>
                <a:latin typeface="cfastystd-book"/>
              </a:rPr>
              <a:t>M</a:t>
            </a:r>
            <a:r>
              <a:rPr lang="el-GR" b="0" i="0" dirty="0">
                <a:solidFill>
                  <a:srgbClr val="000000"/>
                </a:solidFill>
                <a:effectLst/>
                <a:latin typeface="cfastystd-book"/>
              </a:rPr>
              <a:t>ία εταιρία, μία υπηρεσία ή ένα προϊόν με μία </a:t>
            </a:r>
            <a:r>
              <a:rPr lang="el-GR" b="1" i="0" dirty="0">
                <a:solidFill>
                  <a:srgbClr val="000000"/>
                </a:solidFill>
                <a:effectLst/>
                <a:latin typeface="cfastystd-book"/>
              </a:rPr>
              <a:t>“προσωπικότητα”</a:t>
            </a:r>
            <a:r>
              <a:rPr lang="el-GR" b="0" i="0" dirty="0">
                <a:solidFill>
                  <a:srgbClr val="000000"/>
                </a:solidFill>
                <a:effectLst/>
                <a:latin typeface="cfastystd-book"/>
              </a:rPr>
              <a:t>, η οποία </a:t>
            </a:r>
            <a:r>
              <a:rPr lang="el-GR" b="1" i="0" dirty="0">
                <a:solidFill>
                  <a:srgbClr val="000000"/>
                </a:solidFill>
                <a:effectLst/>
                <a:latin typeface="cfastystd-book"/>
              </a:rPr>
              <a:t>διαμορφώνεται από την αντίληψη του κοινού.</a:t>
            </a:r>
            <a:r>
              <a:rPr lang="el-GR" b="0" i="0" dirty="0">
                <a:solidFill>
                  <a:srgbClr val="000000"/>
                </a:solidFill>
                <a:effectLst/>
                <a:latin typeface="cfastystd-book"/>
              </a:rPr>
              <a:t> Έχοντας αυτό υπ’ όψη, πρέπει να επισημάνουμε ότι </a:t>
            </a:r>
            <a:r>
              <a:rPr lang="el-GR" i="0" dirty="0">
                <a:solidFill>
                  <a:srgbClr val="000000"/>
                </a:solidFill>
                <a:effectLst/>
                <a:latin typeface="cfastystd-book"/>
              </a:rPr>
              <a:t>ένας σχεδιαστής δεν μπορεί να “φτιάξει” ένα </a:t>
            </a:r>
            <a:r>
              <a:rPr lang="el-GR" i="0" dirty="0" err="1">
                <a:solidFill>
                  <a:srgbClr val="000000"/>
                </a:solidFill>
                <a:effectLst/>
                <a:latin typeface="cfastystd-book"/>
              </a:rPr>
              <a:t>brand</a:t>
            </a:r>
            <a:r>
              <a:rPr lang="el-GR" i="0" dirty="0">
                <a:solidFill>
                  <a:srgbClr val="000000"/>
                </a:solidFill>
                <a:effectLst/>
                <a:latin typeface="cfastystd-book"/>
              </a:rPr>
              <a:t> – μόνο το κοινό μπορεί να το κάνει αυτό. </a:t>
            </a:r>
          </a:p>
          <a:p>
            <a:pPr algn="just"/>
            <a:r>
              <a:rPr lang="el-GR" i="0" dirty="0">
                <a:solidFill>
                  <a:srgbClr val="000000"/>
                </a:solidFill>
                <a:effectLst/>
                <a:latin typeface="cfastystd-book"/>
              </a:rPr>
              <a:t>Ο σχεδιαστής φτιάχνει το θεμέλια για ένα </a:t>
            </a:r>
            <a:r>
              <a:rPr lang="el-GR" i="0" dirty="0" err="1">
                <a:solidFill>
                  <a:srgbClr val="000000"/>
                </a:solidFill>
                <a:effectLst/>
                <a:latin typeface="cfastystd-book"/>
              </a:rPr>
              <a:t>brand</a:t>
            </a:r>
            <a:r>
              <a:rPr lang="el-GR" i="0" dirty="0">
                <a:solidFill>
                  <a:srgbClr val="000000"/>
                </a:solidFill>
                <a:effectLst/>
                <a:latin typeface="cfastystd-book"/>
              </a:rPr>
              <a:t>. </a:t>
            </a:r>
            <a:endParaRPr lang="el-GR" dirty="0">
              <a:solidFill>
                <a:srgbClr val="000000"/>
              </a:solidFill>
              <a:latin typeface="cfastystd-book"/>
            </a:endParaRPr>
          </a:p>
          <a:p>
            <a:pPr algn="just"/>
            <a:r>
              <a:rPr lang="el-GR" dirty="0">
                <a:solidFill>
                  <a:srgbClr val="000000"/>
                </a:solidFill>
                <a:latin typeface="cfastystd-book"/>
              </a:rPr>
              <a:t>Το Β</a:t>
            </a:r>
            <a:r>
              <a:rPr lang="en-US" dirty="0">
                <a:solidFill>
                  <a:srgbClr val="000000"/>
                </a:solidFill>
                <a:latin typeface="cfastystd-book"/>
              </a:rPr>
              <a:t>ra</a:t>
            </a:r>
            <a:r>
              <a:rPr lang="el-GR" i="0" dirty="0" err="1">
                <a:solidFill>
                  <a:srgbClr val="000000"/>
                </a:solidFill>
                <a:effectLst/>
                <a:latin typeface="cfastystd-book"/>
              </a:rPr>
              <a:t>nd</a:t>
            </a:r>
            <a:r>
              <a:rPr lang="el-GR" i="0" dirty="0">
                <a:solidFill>
                  <a:srgbClr val="000000"/>
                </a:solidFill>
                <a:effectLst/>
                <a:latin typeface="cfastystd-book"/>
              </a:rPr>
              <a:t> είναι μία ‘εταιρική εικόνα’.</a:t>
            </a:r>
          </a:p>
          <a:p>
            <a:pPr marL="0" indent="0" algn="just">
              <a:buNone/>
            </a:pPr>
            <a:endParaRPr lang="en-US" i="0" dirty="0">
              <a:solidFill>
                <a:srgbClr val="000000"/>
              </a:solidFill>
              <a:effectLst/>
              <a:latin typeface="cfastystd-book"/>
            </a:endParaRPr>
          </a:p>
          <a:p>
            <a:pPr marL="0" indent="0" algn="just">
              <a:buNone/>
            </a:pPr>
            <a:r>
              <a:rPr lang="el-GR" i="1" dirty="0">
                <a:solidFill>
                  <a:srgbClr val="000000"/>
                </a:solidFill>
                <a:effectLst/>
                <a:latin typeface="cfastystd-book"/>
              </a:rPr>
              <a:t>Η θεμελιώδης ιδέα και η βασική έννοια πίσω από μία ‘εταιρική εικόνα’ είναι ότι το οτιδήποτε κάνει μία εταιρία, οτιδήποτε της ανήκει και οτιδήποτε παράγει πρέπει να αντανακλά τις αξίες και τους στόχους της εταιρίας εν γένει.</a:t>
            </a:r>
            <a:endParaRPr lang="el-GR" dirty="0"/>
          </a:p>
        </p:txBody>
      </p:sp>
    </p:spTree>
    <p:extLst>
      <p:ext uri="{BB962C8B-B14F-4D97-AF65-F5344CB8AC3E}">
        <p14:creationId xmlns:p14="http://schemas.microsoft.com/office/powerpoint/2010/main" val="29200204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59C211-C85C-4C18-A3BA-BEAA00693D7D}"/>
              </a:ext>
            </a:extLst>
          </p:cNvPr>
          <p:cNvSpPr>
            <a:spLocks noGrp="1"/>
          </p:cNvSpPr>
          <p:nvPr>
            <p:ph type="title"/>
          </p:nvPr>
        </p:nvSpPr>
        <p:spPr/>
        <p:txBody>
          <a:bodyPr/>
          <a:lstStyle/>
          <a:p>
            <a:r>
              <a:rPr lang="el-GR" i="0" dirty="0">
                <a:solidFill>
                  <a:srgbClr val="000000"/>
                </a:solidFill>
                <a:effectLst/>
                <a:latin typeface="cfastystd-book"/>
              </a:rPr>
              <a:t>Τι είναι ο σχεδιασμός ταυτότητας;</a:t>
            </a:r>
            <a:endParaRPr lang="el-GR" dirty="0"/>
          </a:p>
        </p:txBody>
      </p:sp>
      <p:sp>
        <p:nvSpPr>
          <p:cNvPr id="3" name="Θέση περιεχομένου 2">
            <a:extLst>
              <a:ext uri="{FF2B5EF4-FFF2-40B4-BE49-F238E27FC236}">
                <a16:creationId xmlns:a16="http://schemas.microsoft.com/office/drawing/2014/main" id="{86D1B03D-1BCC-4F6E-9446-0EED01973F4B}"/>
              </a:ext>
            </a:extLst>
          </p:cNvPr>
          <p:cNvSpPr>
            <a:spLocks noGrp="1"/>
          </p:cNvSpPr>
          <p:nvPr>
            <p:ph idx="1"/>
          </p:nvPr>
        </p:nvSpPr>
        <p:spPr/>
        <p:txBody>
          <a:bodyPr/>
          <a:lstStyle/>
          <a:p>
            <a:r>
              <a:rPr lang="el-GR" i="0" dirty="0">
                <a:solidFill>
                  <a:srgbClr val="000000"/>
                </a:solidFill>
                <a:effectLst/>
                <a:latin typeface="cfastystd-book"/>
              </a:rPr>
              <a:t>Η ταυτότητα μίας εταιρίας παίζει ένα σημαντικό ρόλο στο ‘</a:t>
            </a:r>
            <a:r>
              <a:rPr lang="el-GR" i="0" dirty="0" err="1">
                <a:solidFill>
                  <a:srgbClr val="000000"/>
                </a:solidFill>
                <a:effectLst/>
                <a:latin typeface="cfastystd-book"/>
              </a:rPr>
              <a:t>brand</a:t>
            </a:r>
            <a:r>
              <a:rPr lang="el-GR" i="0" dirty="0">
                <a:solidFill>
                  <a:srgbClr val="000000"/>
                </a:solidFill>
                <a:effectLst/>
                <a:latin typeface="cfastystd-book"/>
              </a:rPr>
              <a:t>’ ή στην ‘εταιρική εικόνα’ μίας επιχείρησης.</a:t>
            </a:r>
            <a:endParaRPr lang="en-US" i="0" dirty="0">
              <a:solidFill>
                <a:srgbClr val="000000"/>
              </a:solidFill>
              <a:effectLst/>
              <a:latin typeface="cfastystd-book"/>
            </a:endParaRPr>
          </a:p>
          <a:p>
            <a:r>
              <a:rPr lang="el-GR" b="0" i="0" dirty="0">
                <a:solidFill>
                  <a:srgbClr val="000000"/>
                </a:solidFill>
                <a:effectLst/>
                <a:latin typeface="cfastystd-book"/>
              </a:rPr>
              <a:t>Στις περισσότερες περιπ</a:t>
            </a:r>
            <a:r>
              <a:rPr lang="el-GR" i="0" dirty="0">
                <a:solidFill>
                  <a:schemeClr val="tx1"/>
                </a:solidFill>
                <a:effectLst/>
                <a:latin typeface="cfastystd-book"/>
              </a:rPr>
              <a:t>τώσεις, ο </a:t>
            </a:r>
            <a:r>
              <a:rPr lang="el-GR" i="0" dirty="0">
                <a:solidFill>
                  <a:schemeClr val="tx1"/>
                </a:solidFill>
                <a:effectLst/>
                <a:latin typeface="cfastystd-book"/>
                <a:hlinkClick r:id="rId2">
                  <a:extLst>
                    <a:ext uri="{A12FA001-AC4F-418D-AE19-62706E023703}">
                      <ahyp:hlinkClr xmlns:ahyp="http://schemas.microsoft.com/office/drawing/2018/hyperlinkcolor" val="tx"/>
                    </a:ext>
                  </a:extLst>
                </a:hlinkClick>
              </a:rPr>
              <a:t>σχεδιασμός εταιρικής ταυτότητας</a:t>
            </a:r>
            <a:r>
              <a:rPr lang="el-GR" i="0" dirty="0">
                <a:solidFill>
                  <a:schemeClr val="tx1"/>
                </a:solidFill>
                <a:effectLst/>
                <a:latin typeface="cfastystd-book"/>
              </a:rPr>
              <a:t> βασίζεται σε οπτικές τεχνικές</a:t>
            </a:r>
            <a:r>
              <a:rPr lang="en-US" i="0" dirty="0">
                <a:solidFill>
                  <a:schemeClr val="tx1"/>
                </a:solidFill>
                <a:effectLst/>
                <a:latin typeface="cfastystd-book"/>
              </a:rPr>
              <a:t>.</a:t>
            </a:r>
          </a:p>
          <a:p>
            <a:r>
              <a:rPr lang="el-GR" dirty="0">
                <a:solidFill>
                  <a:schemeClr val="tx1"/>
                </a:solidFill>
                <a:latin typeface="cfastystd-book"/>
              </a:rPr>
              <a:t>Σύνολο κατευθυντήριων γραμμών </a:t>
            </a:r>
            <a:r>
              <a:rPr lang="el-GR" b="0" i="0" dirty="0">
                <a:solidFill>
                  <a:srgbClr val="000000"/>
                </a:solidFill>
                <a:effectLst/>
                <a:latin typeface="cfastystd-book"/>
              </a:rPr>
              <a:t>που </a:t>
            </a:r>
            <a:r>
              <a:rPr lang="el-GR" b="1" i="0" dirty="0">
                <a:solidFill>
                  <a:srgbClr val="000000"/>
                </a:solidFill>
                <a:effectLst/>
                <a:latin typeface="cfastystd-book"/>
              </a:rPr>
              <a:t>συνθέτουν μία ταυτότητα</a:t>
            </a:r>
          </a:p>
          <a:p>
            <a:r>
              <a:rPr lang="el-GR" b="0" i="0" dirty="0">
                <a:solidFill>
                  <a:srgbClr val="000000"/>
                </a:solidFill>
                <a:effectLst/>
                <a:latin typeface="cfastystd-book"/>
              </a:rPr>
              <a:t> Η ταυτότητα εφαρμόζεται μέσω μίας ποικιλίας μέσων, χρησιμοποιώντας ενδεδειγμένες </a:t>
            </a:r>
            <a:r>
              <a:rPr lang="el-GR" b="1" i="0" dirty="0">
                <a:solidFill>
                  <a:srgbClr val="000000"/>
                </a:solidFill>
                <a:effectLst/>
                <a:latin typeface="cfastystd-book"/>
              </a:rPr>
              <a:t>χρωματικές παλέτες</a:t>
            </a:r>
            <a:r>
              <a:rPr lang="el-GR" b="0" i="0" dirty="0">
                <a:solidFill>
                  <a:srgbClr val="000000"/>
                </a:solidFill>
                <a:effectLst/>
                <a:latin typeface="cfastystd-book"/>
              </a:rPr>
              <a:t>, γραμματοσειρές, </a:t>
            </a:r>
            <a:r>
              <a:rPr lang="el-GR" b="1" i="0" dirty="0">
                <a:solidFill>
                  <a:srgbClr val="000000"/>
                </a:solidFill>
                <a:effectLst/>
                <a:latin typeface="cfastystd-book"/>
              </a:rPr>
              <a:t>διατάξεις</a:t>
            </a:r>
            <a:r>
              <a:rPr lang="el-GR" b="0" i="0" dirty="0">
                <a:solidFill>
                  <a:srgbClr val="000000"/>
                </a:solidFill>
                <a:effectLst/>
                <a:latin typeface="cfastystd-book"/>
              </a:rPr>
              <a:t>, μετρήσεις </a:t>
            </a:r>
            <a:r>
              <a:rPr lang="el-GR" b="0" i="0" dirty="0" err="1">
                <a:solidFill>
                  <a:srgbClr val="000000"/>
                </a:solidFill>
                <a:effectLst/>
                <a:latin typeface="cfastystd-book"/>
              </a:rPr>
              <a:t>κ.ο.κ.</a:t>
            </a:r>
            <a:endParaRPr lang="el-GR" b="0" i="0" dirty="0">
              <a:solidFill>
                <a:srgbClr val="000000"/>
              </a:solidFill>
              <a:effectLst/>
              <a:latin typeface="cfastystd-book"/>
            </a:endParaRPr>
          </a:p>
          <a:p>
            <a:pPr marL="0" indent="0">
              <a:buNone/>
            </a:pPr>
            <a:endParaRPr lang="el-GR" dirty="0">
              <a:solidFill>
                <a:srgbClr val="000000"/>
              </a:solidFill>
              <a:latin typeface="cfastystd-book"/>
            </a:endParaRPr>
          </a:p>
          <a:p>
            <a:pPr marL="0" indent="0" algn="ctr">
              <a:buNone/>
            </a:pPr>
            <a:r>
              <a:rPr lang="el-GR" dirty="0">
                <a:solidFill>
                  <a:srgbClr val="000000"/>
                </a:solidFill>
                <a:latin typeface="cfastystd-book"/>
              </a:rPr>
              <a:t>Το </a:t>
            </a:r>
            <a:r>
              <a:rPr lang="en-US" dirty="0">
                <a:solidFill>
                  <a:srgbClr val="000000"/>
                </a:solidFill>
                <a:latin typeface="cfastystd-book"/>
              </a:rPr>
              <a:t>brand </a:t>
            </a:r>
            <a:r>
              <a:rPr lang="el-GR" dirty="0">
                <a:solidFill>
                  <a:srgbClr val="000000"/>
                </a:solidFill>
                <a:latin typeface="cfastystd-book"/>
              </a:rPr>
              <a:t>γίνεται αναγνωρίσιμο!</a:t>
            </a:r>
            <a:endParaRPr lang="el-GR" dirty="0">
              <a:solidFill>
                <a:schemeClr val="tx1"/>
              </a:solidFill>
              <a:latin typeface="cfastystd-book"/>
            </a:endParaRPr>
          </a:p>
          <a:p>
            <a:endParaRPr lang="el-GR" dirty="0">
              <a:solidFill>
                <a:schemeClr val="tx1"/>
              </a:solidFill>
              <a:latin typeface="cfastystd-book"/>
            </a:endParaRPr>
          </a:p>
          <a:p>
            <a:endParaRPr lang="el-GR" dirty="0">
              <a:solidFill>
                <a:schemeClr val="tx1"/>
              </a:solidFill>
            </a:endParaRPr>
          </a:p>
        </p:txBody>
      </p:sp>
    </p:spTree>
    <p:extLst>
      <p:ext uri="{BB962C8B-B14F-4D97-AF65-F5344CB8AC3E}">
        <p14:creationId xmlns:p14="http://schemas.microsoft.com/office/powerpoint/2010/main" val="30867418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A1234D-930D-472E-AE3C-B445843A1010}"/>
              </a:ext>
            </a:extLst>
          </p:cNvPr>
          <p:cNvSpPr>
            <a:spLocks noGrp="1"/>
          </p:cNvSpPr>
          <p:nvPr>
            <p:ph type="title"/>
          </p:nvPr>
        </p:nvSpPr>
        <p:spPr/>
        <p:txBody>
          <a:bodyPr/>
          <a:lstStyle/>
          <a:p>
            <a:r>
              <a:rPr lang="en-US" dirty="0"/>
              <a:t>Brand Name: Tips</a:t>
            </a:r>
            <a:endParaRPr lang="el-GR" dirty="0"/>
          </a:p>
        </p:txBody>
      </p:sp>
      <p:sp>
        <p:nvSpPr>
          <p:cNvPr id="3" name="Θέση περιεχομένου 2">
            <a:extLst>
              <a:ext uri="{FF2B5EF4-FFF2-40B4-BE49-F238E27FC236}">
                <a16:creationId xmlns:a16="http://schemas.microsoft.com/office/drawing/2014/main" id="{BF955264-6749-4B8D-BAB4-55A117D3CE8C}"/>
              </a:ext>
            </a:extLst>
          </p:cNvPr>
          <p:cNvSpPr>
            <a:spLocks noGrp="1"/>
          </p:cNvSpPr>
          <p:nvPr>
            <p:ph idx="1"/>
          </p:nvPr>
        </p:nvSpPr>
        <p:spPr/>
        <p:txBody>
          <a:bodyPr/>
          <a:lstStyle/>
          <a:p>
            <a:pPr algn="l"/>
            <a:r>
              <a:rPr lang="el-GR" b="0" i="0" dirty="0">
                <a:solidFill>
                  <a:srgbClr val="000000"/>
                </a:solidFill>
                <a:effectLst/>
                <a:latin typeface="roboto" panose="02000000000000000000" pitchFamily="2" charset="0"/>
              </a:rPr>
              <a:t>Για να μπορέσει όμως ένα </a:t>
            </a:r>
            <a:r>
              <a:rPr lang="el-GR" b="0" i="0" dirty="0" err="1">
                <a:solidFill>
                  <a:srgbClr val="000000"/>
                </a:solidFill>
                <a:effectLst/>
                <a:latin typeface="roboto" panose="02000000000000000000" pitchFamily="2" charset="0"/>
              </a:rPr>
              <a:t>brand</a:t>
            </a:r>
            <a:r>
              <a:rPr lang="el-GR" b="0" i="0" dirty="0">
                <a:solidFill>
                  <a:srgbClr val="000000"/>
                </a:solidFill>
                <a:effectLst/>
                <a:latin typeface="roboto" panose="02000000000000000000" pitchFamily="2" charset="0"/>
              </a:rPr>
              <a:t> </a:t>
            </a:r>
            <a:r>
              <a:rPr lang="el-GR" b="0" i="0" dirty="0" err="1">
                <a:solidFill>
                  <a:srgbClr val="000000"/>
                </a:solidFill>
                <a:effectLst/>
                <a:latin typeface="roboto" panose="02000000000000000000" pitchFamily="2" charset="0"/>
              </a:rPr>
              <a:t>name</a:t>
            </a:r>
            <a:r>
              <a:rPr lang="el-GR" b="0" i="0" dirty="0">
                <a:solidFill>
                  <a:srgbClr val="000000"/>
                </a:solidFill>
                <a:effectLst/>
                <a:latin typeface="roboto" panose="02000000000000000000" pitchFamily="2" charset="0"/>
              </a:rPr>
              <a:t> να ξεχωρίσει θα πρέπει να είναι:</a:t>
            </a:r>
          </a:p>
          <a:p>
            <a:pPr algn="l" fontAlgn="base">
              <a:buFont typeface="Arial" panose="020B0604020202020204" pitchFamily="34" charset="0"/>
              <a:buChar char="•"/>
            </a:pPr>
            <a:r>
              <a:rPr lang="el-GR" b="1" i="0" dirty="0">
                <a:solidFill>
                  <a:srgbClr val="000000"/>
                </a:solidFill>
                <a:effectLst/>
                <a:latin typeface="roboto" panose="02000000000000000000" pitchFamily="2" charset="0"/>
              </a:rPr>
              <a:t>Πρωτότυπο</a:t>
            </a:r>
            <a:r>
              <a:rPr lang="el-GR" b="0" i="0" dirty="0">
                <a:solidFill>
                  <a:srgbClr val="000000"/>
                </a:solidFill>
                <a:effectLst/>
                <a:latin typeface="roboto" panose="02000000000000000000" pitchFamily="2" charset="0"/>
              </a:rPr>
              <a:t>, έτσι ώστε να μην θυμίζει ή παραπέμπει σε κάποιο ήδη υπάρχον.</a:t>
            </a:r>
            <a:endParaRPr lang="en-US" b="0" i="0" dirty="0">
              <a:solidFill>
                <a:srgbClr val="000000"/>
              </a:solidFill>
              <a:effectLst/>
              <a:latin typeface="roboto" panose="02000000000000000000" pitchFamily="2" charset="0"/>
            </a:endParaRPr>
          </a:p>
          <a:p>
            <a:pPr algn="l" fontAlgn="base">
              <a:buFont typeface="Arial" panose="020B0604020202020204" pitchFamily="34" charset="0"/>
              <a:buChar char="•"/>
            </a:pPr>
            <a:r>
              <a:rPr lang="el-GR" b="1" i="0" dirty="0">
                <a:solidFill>
                  <a:srgbClr val="000000"/>
                </a:solidFill>
                <a:effectLst/>
                <a:latin typeface="roboto" panose="02000000000000000000" pitchFamily="2" charset="0"/>
              </a:rPr>
              <a:t>Πολύ σημαντικό </a:t>
            </a:r>
            <a:r>
              <a:rPr lang="el-GR" b="0" i="0" dirty="0">
                <a:solidFill>
                  <a:srgbClr val="000000"/>
                </a:solidFill>
                <a:effectLst/>
                <a:latin typeface="roboto" panose="02000000000000000000" pitchFamily="2" charset="0"/>
              </a:rPr>
              <a:t>πλέον στην </a:t>
            </a:r>
            <a:r>
              <a:rPr lang="el-GR" b="0" i="0" dirty="0" err="1">
                <a:solidFill>
                  <a:srgbClr val="000000"/>
                </a:solidFill>
                <a:effectLst/>
                <a:latin typeface="roboto" panose="02000000000000000000" pitchFamily="2" charset="0"/>
              </a:rPr>
              <a:t>digital</a:t>
            </a:r>
            <a:r>
              <a:rPr lang="el-GR" b="0" i="0" dirty="0">
                <a:solidFill>
                  <a:srgbClr val="000000"/>
                </a:solidFill>
                <a:effectLst/>
                <a:latin typeface="roboto" panose="02000000000000000000" pitchFamily="2" charset="0"/>
              </a:rPr>
              <a:t> εποχή είναι το όνομα που θα επιλέξετε να έχει </a:t>
            </a:r>
            <a:r>
              <a:rPr lang="el-GR" b="1" i="0" dirty="0">
                <a:solidFill>
                  <a:srgbClr val="000000"/>
                </a:solidFill>
                <a:effectLst/>
                <a:latin typeface="roboto" panose="02000000000000000000" pitchFamily="2" charset="0"/>
              </a:rPr>
              <a:t>διαθέσιμο </a:t>
            </a:r>
            <a:r>
              <a:rPr lang="el-GR" b="1" i="0" dirty="0" err="1">
                <a:solidFill>
                  <a:srgbClr val="000000"/>
                </a:solidFill>
                <a:effectLst/>
                <a:latin typeface="roboto" panose="02000000000000000000" pitchFamily="2" charset="0"/>
              </a:rPr>
              <a:t>domain</a:t>
            </a:r>
            <a:r>
              <a:rPr lang="el-GR" b="1" i="0" dirty="0">
                <a:solidFill>
                  <a:srgbClr val="000000"/>
                </a:solidFill>
                <a:effectLst/>
                <a:latin typeface="roboto" panose="02000000000000000000" pitchFamily="2" charset="0"/>
              </a:rPr>
              <a:t> </a:t>
            </a:r>
            <a:r>
              <a:rPr lang="el-GR" b="1" i="0" dirty="0" err="1">
                <a:solidFill>
                  <a:srgbClr val="000000"/>
                </a:solidFill>
                <a:effectLst/>
                <a:latin typeface="roboto" panose="02000000000000000000" pitchFamily="2" charset="0"/>
              </a:rPr>
              <a:t>name</a:t>
            </a:r>
            <a:r>
              <a:rPr lang="el-GR" b="0" i="0" dirty="0">
                <a:solidFill>
                  <a:srgbClr val="000000"/>
                </a:solidFill>
                <a:effectLst/>
                <a:latin typeface="roboto" panose="02000000000000000000" pitchFamily="2" charset="0"/>
              </a:rPr>
              <a:t>. Σίγουρα δεν θα θέλετε να επιλέξετε ένα όνομα και, εν συνεχεία, να διαπιστώσετε ότι τα σχετικά </a:t>
            </a:r>
            <a:r>
              <a:rPr lang="el-GR" b="0" i="0" dirty="0" err="1">
                <a:solidFill>
                  <a:srgbClr val="000000"/>
                </a:solidFill>
                <a:effectLst/>
                <a:latin typeface="roboto" panose="02000000000000000000" pitchFamily="2" charset="0"/>
              </a:rPr>
              <a:t>domains</a:t>
            </a:r>
            <a:r>
              <a:rPr lang="el-GR" b="0" i="0" dirty="0">
                <a:solidFill>
                  <a:srgbClr val="000000"/>
                </a:solidFill>
                <a:effectLst/>
                <a:latin typeface="roboto" panose="02000000000000000000" pitchFamily="2" charset="0"/>
              </a:rPr>
              <a:t> είναι κατοχυρωμένα από άλλους.</a:t>
            </a:r>
          </a:p>
          <a:p>
            <a:pPr algn="l" fontAlgn="base">
              <a:buFont typeface="Arial" panose="020B0604020202020204" pitchFamily="34" charset="0"/>
              <a:buChar char="•"/>
            </a:pPr>
            <a:r>
              <a:rPr lang="el-GR" b="1" i="0" dirty="0">
                <a:solidFill>
                  <a:srgbClr val="000000"/>
                </a:solidFill>
                <a:effectLst/>
                <a:latin typeface="roboto" panose="02000000000000000000" pitchFamily="2" charset="0"/>
              </a:rPr>
              <a:t>Κατατοπιστικό-Περιγραφικό</a:t>
            </a:r>
            <a:r>
              <a:rPr lang="el-GR" b="0" i="0" dirty="0">
                <a:solidFill>
                  <a:srgbClr val="000000"/>
                </a:solidFill>
                <a:effectLst/>
                <a:latin typeface="roboto" panose="02000000000000000000" pitchFamily="2" charset="0"/>
              </a:rPr>
              <a:t>, ώστε να ακούγοντάς το κάποια/</a:t>
            </a:r>
            <a:r>
              <a:rPr lang="el-GR" b="0" i="0" dirty="0" err="1">
                <a:solidFill>
                  <a:srgbClr val="000000"/>
                </a:solidFill>
                <a:effectLst/>
                <a:latin typeface="roboto" panose="02000000000000000000" pitchFamily="2" charset="0"/>
              </a:rPr>
              <a:t>ος</a:t>
            </a:r>
            <a:r>
              <a:rPr lang="el-GR" b="0" i="0" dirty="0">
                <a:solidFill>
                  <a:srgbClr val="000000"/>
                </a:solidFill>
                <a:effectLst/>
                <a:latin typeface="roboto" panose="02000000000000000000" pitchFamily="2" charset="0"/>
              </a:rPr>
              <a:t> να μπορεί να καταλάβει τι κάνει η επιχείρησή σας</a:t>
            </a:r>
            <a:r>
              <a:rPr lang="en-US" b="0" i="0" dirty="0">
                <a:solidFill>
                  <a:srgbClr val="000000"/>
                </a:solidFill>
                <a:effectLst/>
                <a:latin typeface="roboto" panose="02000000000000000000" pitchFamily="2" charset="0"/>
              </a:rPr>
              <a:t>.</a:t>
            </a:r>
          </a:p>
          <a:p>
            <a:pPr algn="l" fontAlgn="base">
              <a:buFont typeface="Arial" panose="020B0604020202020204" pitchFamily="34" charset="0"/>
              <a:buChar char="•"/>
            </a:pPr>
            <a:r>
              <a:rPr lang="el-GR" b="1" i="0" dirty="0">
                <a:solidFill>
                  <a:srgbClr val="000000"/>
                </a:solidFill>
                <a:effectLst/>
                <a:latin typeface="roboto" panose="02000000000000000000" pitchFamily="2" charset="0"/>
              </a:rPr>
              <a:t>Να προφέρετε εύκολα</a:t>
            </a:r>
            <a:r>
              <a:rPr lang="el-GR" b="0" i="0" dirty="0">
                <a:solidFill>
                  <a:srgbClr val="000000"/>
                </a:solidFill>
                <a:effectLst/>
                <a:latin typeface="roboto" panose="02000000000000000000" pitchFamily="2" charset="0"/>
              </a:rPr>
              <a:t>. Εάν χρησιμοποιήσετε ένα όνομα με πολλά σύμφωνα ή αρχικά, είναι πολύ πιθανόν να μπερδέψετε τους πελάτες σας</a:t>
            </a:r>
            <a:r>
              <a:rPr lang="en-US" b="0" i="0" dirty="0">
                <a:solidFill>
                  <a:srgbClr val="000000"/>
                </a:solidFill>
                <a:effectLst/>
                <a:latin typeface="roboto" panose="02000000000000000000" pitchFamily="2" charset="0"/>
              </a:rPr>
              <a:t>.</a:t>
            </a:r>
            <a:endParaRPr lang="el-GR" b="0" i="0" dirty="0">
              <a:solidFill>
                <a:srgbClr val="000000"/>
              </a:solidFill>
              <a:effectLst/>
              <a:latin typeface="roboto" panose="02000000000000000000" pitchFamily="2" charset="0"/>
            </a:endParaRPr>
          </a:p>
          <a:p>
            <a:pPr algn="l" fontAlgn="base">
              <a:buFont typeface="Arial" panose="020B0604020202020204" pitchFamily="34" charset="0"/>
              <a:buChar char="•"/>
            </a:pPr>
            <a:r>
              <a:rPr lang="el-GR" b="1" i="0" dirty="0">
                <a:solidFill>
                  <a:srgbClr val="000000"/>
                </a:solidFill>
                <a:effectLst/>
                <a:latin typeface="roboto" panose="02000000000000000000" pitchFamily="2" charset="0"/>
              </a:rPr>
              <a:t>Αντίστοιχο με την επιλεγμένη εικόνα</a:t>
            </a:r>
            <a:r>
              <a:rPr lang="el-GR" b="0" i="0" dirty="0">
                <a:solidFill>
                  <a:srgbClr val="000000"/>
                </a:solidFill>
                <a:effectLst/>
                <a:latin typeface="roboto" panose="02000000000000000000" pitchFamily="2" charset="0"/>
              </a:rPr>
              <a:t>.</a:t>
            </a:r>
          </a:p>
          <a:p>
            <a:endParaRPr lang="el-GR" dirty="0"/>
          </a:p>
        </p:txBody>
      </p:sp>
    </p:spTree>
    <p:extLst>
      <p:ext uri="{BB962C8B-B14F-4D97-AF65-F5344CB8AC3E}">
        <p14:creationId xmlns:p14="http://schemas.microsoft.com/office/powerpoint/2010/main" val="2809947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B11C10-B41F-45FA-8B3F-11610B1AED29}"/>
              </a:ext>
            </a:extLst>
          </p:cNvPr>
          <p:cNvSpPr>
            <a:spLocks noGrp="1"/>
          </p:cNvSpPr>
          <p:nvPr>
            <p:ph type="title"/>
          </p:nvPr>
        </p:nvSpPr>
        <p:spPr/>
        <p:txBody>
          <a:bodyPr/>
          <a:lstStyle/>
          <a:p>
            <a:r>
              <a:rPr lang="el-GR" i="0" dirty="0">
                <a:solidFill>
                  <a:srgbClr val="000000"/>
                </a:solidFill>
                <a:effectLst/>
                <a:latin typeface="cfastystd-book"/>
              </a:rPr>
              <a:t>Τι είναι ένα </a:t>
            </a:r>
            <a:r>
              <a:rPr lang="el-GR" i="0" dirty="0">
                <a:effectLst/>
                <a:latin typeface="roboto" panose="02000000000000000000" pitchFamily="2" charset="0"/>
              </a:rPr>
              <a:t>Λογότυπο</a:t>
            </a:r>
            <a:r>
              <a:rPr lang="en-US" i="0" dirty="0">
                <a:solidFill>
                  <a:srgbClr val="000000"/>
                </a:solidFill>
                <a:effectLst/>
                <a:latin typeface="cfastystd-book"/>
              </a:rPr>
              <a:t>;</a:t>
            </a:r>
            <a:endParaRPr lang="el-GR" dirty="0"/>
          </a:p>
        </p:txBody>
      </p:sp>
      <p:sp>
        <p:nvSpPr>
          <p:cNvPr id="3" name="Θέση περιεχομένου 2">
            <a:extLst>
              <a:ext uri="{FF2B5EF4-FFF2-40B4-BE49-F238E27FC236}">
                <a16:creationId xmlns:a16="http://schemas.microsoft.com/office/drawing/2014/main" id="{D03437A2-6039-4790-994F-44A61D8CBFC1}"/>
              </a:ext>
            </a:extLst>
          </p:cNvPr>
          <p:cNvSpPr>
            <a:spLocks noGrp="1"/>
          </p:cNvSpPr>
          <p:nvPr>
            <p:ph idx="1"/>
          </p:nvPr>
        </p:nvSpPr>
        <p:spPr/>
        <p:txBody>
          <a:bodyPr/>
          <a:lstStyle/>
          <a:p>
            <a:pPr algn="l"/>
            <a:r>
              <a:rPr lang="el-GR" i="0" dirty="0">
                <a:solidFill>
                  <a:srgbClr val="000000"/>
                </a:solidFill>
                <a:effectLst/>
                <a:latin typeface="cfastystd-book"/>
              </a:rPr>
              <a:t>Χρησιμοποιούμε ένα </a:t>
            </a:r>
            <a:r>
              <a:rPr lang="el-GR" i="0" dirty="0" err="1">
                <a:solidFill>
                  <a:srgbClr val="000000"/>
                </a:solidFill>
                <a:effectLst/>
                <a:latin typeface="cfastystd-book"/>
              </a:rPr>
              <a:t>logo</a:t>
            </a:r>
            <a:r>
              <a:rPr lang="el-GR" i="0" dirty="0">
                <a:solidFill>
                  <a:srgbClr val="000000"/>
                </a:solidFill>
                <a:effectLst/>
                <a:latin typeface="cfastystd-book"/>
              </a:rPr>
              <a:t> για… ταυτοποίηση.</a:t>
            </a:r>
          </a:p>
          <a:p>
            <a:pPr algn="l"/>
            <a:r>
              <a:rPr lang="el-GR" b="0" i="0" dirty="0">
                <a:solidFill>
                  <a:srgbClr val="000000"/>
                </a:solidFill>
                <a:effectLst/>
                <a:latin typeface="cfastystd-book"/>
              </a:rPr>
              <a:t>Ένα </a:t>
            </a:r>
            <a:r>
              <a:rPr lang="el-GR" b="0" i="0" dirty="0" err="1">
                <a:solidFill>
                  <a:srgbClr val="000000"/>
                </a:solidFill>
                <a:effectLst/>
                <a:latin typeface="cfastystd-book"/>
              </a:rPr>
              <a:t>logo</a:t>
            </a:r>
            <a:r>
              <a:rPr lang="el-GR" b="0" i="0" dirty="0">
                <a:solidFill>
                  <a:srgbClr val="000000"/>
                </a:solidFill>
                <a:effectLst/>
                <a:latin typeface="cfastystd-book"/>
              </a:rPr>
              <a:t> </a:t>
            </a:r>
            <a:r>
              <a:rPr lang="el-GR" i="0" dirty="0" err="1">
                <a:solidFill>
                  <a:srgbClr val="000000"/>
                </a:solidFill>
                <a:effectLst/>
                <a:latin typeface="cfastystd-book"/>
              </a:rPr>
              <a:t>ταυτοποιεί</a:t>
            </a:r>
            <a:r>
              <a:rPr lang="el-GR" i="0" dirty="0">
                <a:solidFill>
                  <a:srgbClr val="000000"/>
                </a:solidFill>
                <a:effectLst/>
                <a:latin typeface="cfastystd-book"/>
              </a:rPr>
              <a:t> μία επιχείρηση ή ένα προϊόν μέσω της χρήσης ενός σημαδιού, ενός σήματος, ενός συμβόλου ή μίας υπογραφής. </a:t>
            </a:r>
          </a:p>
          <a:p>
            <a:pPr algn="l"/>
            <a:r>
              <a:rPr lang="el-GR" b="0" i="0" dirty="0">
                <a:solidFill>
                  <a:srgbClr val="000000"/>
                </a:solidFill>
                <a:effectLst/>
                <a:latin typeface="cfastystd-book"/>
              </a:rPr>
              <a:t>Ένα </a:t>
            </a:r>
            <a:r>
              <a:rPr lang="el-GR" b="0" i="0" dirty="0" err="1">
                <a:solidFill>
                  <a:srgbClr val="000000"/>
                </a:solidFill>
                <a:effectLst/>
                <a:latin typeface="cfastystd-book"/>
              </a:rPr>
              <a:t>logo</a:t>
            </a:r>
            <a:r>
              <a:rPr lang="el-GR" b="0" i="0" dirty="0">
                <a:solidFill>
                  <a:srgbClr val="000000"/>
                </a:solidFill>
                <a:effectLst/>
                <a:latin typeface="cfastystd-book"/>
              </a:rPr>
              <a:t> </a:t>
            </a:r>
            <a:r>
              <a:rPr lang="el-GR" dirty="0">
                <a:solidFill>
                  <a:srgbClr val="000000"/>
                </a:solidFill>
                <a:effectLst/>
                <a:latin typeface="cfastystd-book"/>
              </a:rPr>
              <a:t>δεν πουλάει άμεσα την εταιρία και σπανίως περιγράφει μία επιχείρηση. Τα </a:t>
            </a:r>
            <a:r>
              <a:rPr lang="el-GR" dirty="0" err="1">
                <a:solidFill>
                  <a:srgbClr val="000000"/>
                </a:solidFill>
                <a:effectLst/>
                <a:latin typeface="cfastystd-book"/>
              </a:rPr>
              <a:t>logo</a:t>
            </a:r>
            <a:r>
              <a:rPr lang="el-GR" dirty="0">
                <a:solidFill>
                  <a:srgbClr val="000000"/>
                </a:solidFill>
                <a:effectLst/>
                <a:latin typeface="cfastystd-book"/>
              </a:rPr>
              <a:t> </a:t>
            </a:r>
            <a:r>
              <a:rPr lang="el-GR" i="0" dirty="0">
                <a:solidFill>
                  <a:srgbClr val="000000"/>
                </a:solidFill>
                <a:effectLst/>
                <a:latin typeface="cfastystd-book"/>
              </a:rPr>
              <a:t>αντλούν τον νόημα τους από την ποιότητα αυτού που συμβολίζουν και όχι αντίστροφα </a:t>
            </a:r>
          </a:p>
          <a:p>
            <a:pPr algn="l"/>
            <a:r>
              <a:rPr lang="el-GR" dirty="0">
                <a:solidFill>
                  <a:srgbClr val="000000"/>
                </a:solidFill>
                <a:latin typeface="cfastystd-book"/>
              </a:rPr>
              <a:t>Τ</a:t>
            </a:r>
            <a:r>
              <a:rPr lang="el-GR" i="0" dirty="0">
                <a:solidFill>
                  <a:srgbClr val="000000"/>
                </a:solidFill>
                <a:effectLst/>
                <a:latin typeface="cfastystd-book"/>
              </a:rPr>
              <a:t>α </a:t>
            </a:r>
            <a:r>
              <a:rPr lang="el-GR" i="0" dirty="0" err="1">
                <a:solidFill>
                  <a:srgbClr val="000000"/>
                </a:solidFill>
                <a:effectLst/>
                <a:latin typeface="cfastystd-book"/>
              </a:rPr>
              <a:t>logo</a:t>
            </a:r>
            <a:r>
              <a:rPr lang="el-GR" i="0" dirty="0">
                <a:solidFill>
                  <a:srgbClr val="000000"/>
                </a:solidFill>
                <a:effectLst/>
                <a:latin typeface="cfastystd-book"/>
              </a:rPr>
              <a:t> υπάρχουν για να </a:t>
            </a:r>
            <a:r>
              <a:rPr lang="el-GR" i="0" dirty="0" err="1">
                <a:solidFill>
                  <a:srgbClr val="000000"/>
                </a:solidFill>
                <a:effectLst/>
                <a:latin typeface="cfastystd-book"/>
              </a:rPr>
              <a:t>ταυτοποιούν</a:t>
            </a:r>
            <a:r>
              <a:rPr lang="el-GR" i="0" dirty="0">
                <a:solidFill>
                  <a:srgbClr val="000000"/>
                </a:solidFill>
                <a:effectLst/>
                <a:latin typeface="cfastystd-book"/>
              </a:rPr>
              <a:t> και όχι για να επεξηγούν.</a:t>
            </a:r>
          </a:p>
          <a:p>
            <a:pPr algn="l"/>
            <a:r>
              <a:rPr lang="el-GR" i="0" dirty="0">
                <a:solidFill>
                  <a:srgbClr val="000000"/>
                </a:solidFill>
                <a:effectLst/>
                <a:latin typeface="cfastystd-book"/>
              </a:rPr>
              <a:t>Το </a:t>
            </a:r>
            <a:r>
              <a:rPr lang="el-GR" i="0" dirty="0" err="1">
                <a:solidFill>
                  <a:srgbClr val="000000"/>
                </a:solidFill>
                <a:effectLst/>
                <a:latin typeface="cfastystd-book"/>
              </a:rPr>
              <a:t>logo</a:t>
            </a:r>
            <a:r>
              <a:rPr lang="el-GR" i="0" dirty="0">
                <a:solidFill>
                  <a:srgbClr val="000000"/>
                </a:solidFill>
                <a:effectLst/>
                <a:latin typeface="cfastystd-book"/>
              </a:rPr>
              <a:t> </a:t>
            </a:r>
            <a:r>
              <a:rPr lang="el-GR" i="0" dirty="0" err="1">
                <a:solidFill>
                  <a:srgbClr val="000000"/>
                </a:solidFill>
                <a:effectLst/>
                <a:latin typeface="cfastystd-book"/>
              </a:rPr>
              <a:t>ταυτοποιεί</a:t>
            </a:r>
            <a:r>
              <a:rPr lang="el-GR" i="0" dirty="0">
                <a:solidFill>
                  <a:srgbClr val="000000"/>
                </a:solidFill>
                <a:effectLst/>
                <a:latin typeface="cfastystd-book"/>
              </a:rPr>
              <a:t> μία επιχείρηση ή ένα προϊόν στην πιο απλή μορφή του.</a:t>
            </a:r>
          </a:p>
          <a:p>
            <a:endParaRPr lang="el-GR" dirty="0"/>
          </a:p>
        </p:txBody>
      </p:sp>
    </p:spTree>
    <p:extLst>
      <p:ext uri="{BB962C8B-B14F-4D97-AF65-F5344CB8AC3E}">
        <p14:creationId xmlns:p14="http://schemas.microsoft.com/office/powerpoint/2010/main" val="18225456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75877F-25AC-4B77-8AFA-3FBC748BC205}"/>
              </a:ext>
            </a:extLst>
          </p:cNvPr>
          <p:cNvSpPr>
            <a:spLocks noGrp="1"/>
          </p:cNvSpPr>
          <p:nvPr>
            <p:ph type="title"/>
          </p:nvPr>
        </p:nvSpPr>
        <p:spPr/>
        <p:txBody>
          <a:bodyPr/>
          <a:lstStyle/>
          <a:p>
            <a:r>
              <a:rPr lang="el-GR" i="0" dirty="0">
                <a:effectLst/>
                <a:latin typeface="roboto" panose="02000000000000000000" pitchFamily="2" charset="0"/>
              </a:rPr>
              <a:t>Λογότυπο</a:t>
            </a:r>
            <a:br>
              <a:rPr lang="el-GR" b="1" i="0" dirty="0">
                <a:effectLst/>
                <a:latin typeface="roboto" panose="02000000000000000000" pitchFamily="2" charset="0"/>
              </a:rPr>
            </a:br>
            <a:endParaRPr lang="el-GR" dirty="0"/>
          </a:p>
        </p:txBody>
      </p:sp>
      <p:sp>
        <p:nvSpPr>
          <p:cNvPr id="3" name="Θέση περιεχομένου 2">
            <a:extLst>
              <a:ext uri="{FF2B5EF4-FFF2-40B4-BE49-F238E27FC236}">
                <a16:creationId xmlns:a16="http://schemas.microsoft.com/office/drawing/2014/main" id="{BE979C40-8655-403F-B3F4-807EF51C4622}"/>
              </a:ext>
            </a:extLst>
          </p:cNvPr>
          <p:cNvSpPr>
            <a:spLocks noGrp="1"/>
          </p:cNvSpPr>
          <p:nvPr>
            <p:ph idx="1"/>
          </p:nvPr>
        </p:nvSpPr>
        <p:spPr/>
        <p:txBody>
          <a:bodyPr/>
          <a:lstStyle/>
          <a:p>
            <a:pPr algn="l"/>
            <a:r>
              <a:rPr lang="el-GR" b="0" i="0" dirty="0">
                <a:solidFill>
                  <a:srgbClr val="000000"/>
                </a:solidFill>
                <a:effectLst/>
                <a:latin typeface="roboto" panose="02000000000000000000" pitchFamily="2" charset="0"/>
              </a:rPr>
              <a:t>Το </a:t>
            </a:r>
            <a:r>
              <a:rPr lang="el-GR" b="1" i="0" u="none" strike="noStrike" dirty="0" err="1">
                <a:solidFill>
                  <a:schemeClr val="tx1"/>
                </a:solidFill>
                <a:effectLst/>
                <a:latin typeface="roboto" panose="02000000000000000000" pitchFamily="2" charset="0"/>
                <a:hlinkClick r:id="rId2">
                  <a:extLst>
                    <a:ext uri="{A12FA001-AC4F-418D-AE19-62706E023703}">
                      <ahyp:hlinkClr xmlns:ahyp="http://schemas.microsoft.com/office/drawing/2018/hyperlinkcolor" val="tx"/>
                    </a:ext>
                  </a:extLst>
                </a:hlinkClick>
              </a:rPr>
              <a:t>logo</a:t>
            </a:r>
            <a:r>
              <a:rPr lang="el-GR" b="1" i="0" u="none" strike="noStrike" dirty="0">
                <a:solidFill>
                  <a:schemeClr val="tx1"/>
                </a:solidFill>
                <a:effectLst/>
                <a:latin typeface="roboto" panose="02000000000000000000" pitchFamily="2" charset="0"/>
                <a:hlinkClick r:id="rId2">
                  <a:extLst>
                    <a:ext uri="{A12FA001-AC4F-418D-AE19-62706E023703}">
                      <ahyp:hlinkClr xmlns:ahyp="http://schemas.microsoft.com/office/drawing/2018/hyperlinkcolor" val="tx"/>
                    </a:ext>
                  </a:extLst>
                </a:hlinkClick>
              </a:rPr>
              <a:t> </a:t>
            </a:r>
            <a:r>
              <a:rPr lang="el-GR" b="1" i="0" u="none" strike="noStrike" dirty="0" err="1">
                <a:solidFill>
                  <a:schemeClr val="tx1"/>
                </a:solidFill>
                <a:effectLst/>
                <a:latin typeface="roboto" panose="02000000000000000000" pitchFamily="2" charset="0"/>
                <a:hlinkClick r:id="rId2">
                  <a:extLst>
                    <a:ext uri="{A12FA001-AC4F-418D-AE19-62706E023703}">
                      <ahyp:hlinkClr xmlns:ahyp="http://schemas.microsoft.com/office/drawing/2018/hyperlinkcolor" val="tx"/>
                    </a:ext>
                  </a:extLst>
                </a:hlinkClick>
              </a:rPr>
              <a:t>design</a:t>
            </a:r>
            <a:r>
              <a:rPr lang="el-GR" b="0" i="0" dirty="0">
                <a:solidFill>
                  <a:schemeClr val="tx1"/>
                </a:solidFill>
                <a:effectLst/>
                <a:latin typeface="roboto" panose="02000000000000000000" pitchFamily="2" charset="0"/>
              </a:rPr>
              <a:t> αποτελεί </a:t>
            </a:r>
            <a:r>
              <a:rPr lang="el-GR" b="0" i="0" dirty="0">
                <a:solidFill>
                  <a:srgbClr val="000000"/>
                </a:solidFill>
                <a:effectLst/>
                <a:latin typeface="roboto" panose="02000000000000000000" pitchFamily="2" charset="0"/>
              </a:rPr>
              <a:t>τη γραφιστική αποτύπωση του εμπορικού σας σήματος. Ένα λογότυπο μπορεί να αποτελείται από ένα (αντίστοιχο) σύμβολο (</a:t>
            </a:r>
            <a:r>
              <a:rPr lang="el-GR" b="0" i="0" dirty="0" err="1">
                <a:solidFill>
                  <a:srgbClr val="000000"/>
                </a:solidFill>
                <a:effectLst/>
                <a:latin typeface="roboto" panose="02000000000000000000" pitchFamily="2" charset="0"/>
              </a:rPr>
              <a:t>Apple</a:t>
            </a:r>
            <a:r>
              <a:rPr lang="el-GR" b="0" i="0" dirty="0">
                <a:solidFill>
                  <a:srgbClr val="000000"/>
                </a:solidFill>
                <a:effectLst/>
                <a:latin typeface="roboto" panose="02000000000000000000" pitchFamily="2" charset="0"/>
              </a:rPr>
              <a:t>), από γράμματα (</a:t>
            </a:r>
            <a:r>
              <a:rPr lang="el-GR" b="0" i="0" dirty="0" err="1">
                <a:solidFill>
                  <a:srgbClr val="000000"/>
                </a:solidFill>
                <a:effectLst/>
                <a:latin typeface="roboto" panose="02000000000000000000" pitchFamily="2" charset="0"/>
              </a:rPr>
              <a:t>Amazon</a:t>
            </a:r>
            <a:r>
              <a:rPr lang="el-GR" b="0" i="0" dirty="0">
                <a:solidFill>
                  <a:srgbClr val="000000"/>
                </a:solidFill>
                <a:effectLst/>
                <a:latin typeface="roboto" panose="02000000000000000000" pitchFamily="2" charset="0"/>
              </a:rPr>
              <a:t>, Γρηγόρης) ή έναν συνδυασμό τους (</a:t>
            </a:r>
            <a:r>
              <a:rPr lang="el-GR" b="0" i="0" dirty="0" err="1">
                <a:solidFill>
                  <a:srgbClr val="000000"/>
                </a:solidFill>
                <a:effectLst/>
                <a:latin typeface="roboto" panose="02000000000000000000" pitchFamily="2" charset="0"/>
              </a:rPr>
              <a:t>Coffee</a:t>
            </a:r>
            <a:r>
              <a:rPr lang="el-GR" b="0" i="0" dirty="0">
                <a:solidFill>
                  <a:srgbClr val="000000"/>
                </a:solidFill>
                <a:effectLst/>
                <a:latin typeface="roboto" panose="02000000000000000000" pitchFamily="2" charset="0"/>
              </a:rPr>
              <a:t> </a:t>
            </a:r>
            <a:r>
              <a:rPr lang="el-GR" b="0" i="0" dirty="0" err="1">
                <a:solidFill>
                  <a:srgbClr val="000000"/>
                </a:solidFill>
                <a:effectLst/>
                <a:latin typeface="roboto" panose="02000000000000000000" pitchFamily="2" charset="0"/>
              </a:rPr>
              <a:t>Lab</a:t>
            </a:r>
            <a:r>
              <a:rPr lang="el-GR" b="0" i="0" dirty="0">
                <a:solidFill>
                  <a:srgbClr val="000000"/>
                </a:solidFill>
                <a:effectLst/>
                <a:latin typeface="roboto" panose="02000000000000000000" pitchFamily="2" charset="0"/>
              </a:rPr>
              <a:t>).</a:t>
            </a:r>
          </a:p>
          <a:p>
            <a:pPr algn="l"/>
            <a:r>
              <a:rPr lang="el-GR" b="0" i="0" dirty="0">
                <a:solidFill>
                  <a:srgbClr val="000000"/>
                </a:solidFill>
                <a:effectLst/>
                <a:latin typeface="roboto" panose="02000000000000000000" pitchFamily="2" charset="0"/>
              </a:rPr>
              <a:t>Ένα σωστά σχεδιασμένο λογότυπο θα προσελκύει πάντα την προσοχή των πελατών σας, δημιουργώντας τους μια θετική εντύπωση ως προς το </a:t>
            </a:r>
            <a:r>
              <a:rPr lang="el-GR" b="0" i="0" dirty="0" err="1">
                <a:solidFill>
                  <a:srgbClr val="000000"/>
                </a:solidFill>
                <a:effectLst/>
                <a:latin typeface="roboto" panose="02000000000000000000" pitchFamily="2" charset="0"/>
              </a:rPr>
              <a:t>brand</a:t>
            </a:r>
            <a:r>
              <a:rPr lang="el-GR" b="0" i="0" dirty="0">
                <a:solidFill>
                  <a:srgbClr val="000000"/>
                </a:solidFill>
                <a:effectLst/>
                <a:latin typeface="roboto" panose="02000000000000000000" pitchFamily="2" charset="0"/>
              </a:rPr>
              <a:t>. </a:t>
            </a:r>
          </a:p>
          <a:p>
            <a:pPr algn="l"/>
            <a:r>
              <a:rPr lang="el-GR" b="0" i="0" dirty="0">
                <a:solidFill>
                  <a:srgbClr val="000000"/>
                </a:solidFill>
                <a:effectLst/>
                <a:latin typeface="roboto" panose="02000000000000000000" pitchFamily="2" charset="0"/>
              </a:rPr>
              <a:t>Όπως και με το </a:t>
            </a:r>
            <a:r>
              <a:rPr lang="el-GR" b="0" i="0" dirty="0" err="1">
                <a:solidFill>
                  <a:srgbClr val="000000"/>
                </a:solidFill>
                <a:effectLst/>
                <a:latin typeface="roboto" panose="02000000000000000000" pitchFamily="2" charset="0"/>
              </a:rPr>
              <a:t>brand</a:t>
            </a:r>
            <a:r>
              <a:rPr lang="el-GR" b="0" i="0" dirty="0">
                <a:solidFill>
                  <a:srgbClr val="000000"/>
                </a:solidFill>
                <a:effectLst/>
                <a:latin typeface="roboto" panose="02000000000000000000" pitchFamily="2" charset="0"/>
              </a:rPr>
              <a:t> </a:t>
            </a:r>
            <a:r>
              <a:rPr lang="el-GR" b="0" i="0" dirty="0" err="1">
                <a:solidFill>
                  <a:srgbClr val="000000"/>
                </a:solidFill>
                <a:effectLst/>
                <a:latin typeface="roboto" panose="02000000000000000000" pitchFamily="2" charset="0"/>
              </a:rPr>
              <a:t>name</a:t>
            </a:r>
            <a:r>
              <a:rPr lang="el-GR" b="0" i="0" dirty="0">
                <a:solidFill>
                  <a:srgbClr val="000000"/>
                </a:solidFill>
                <a:effectLst/>
                <a:latin typeface="roboto" panose="02000000000000000000" pitchFamily="2" charset="0"/>
              </a:rPr>
              <a:t>, έτσι και στο λογότυπο, δεν υπάρχουν αμιγώς σωστές και λάθος επιλογές. </a:t>
            </a:r>
          </a:p>
          <a:p>
            <a:pPr algn="l"/>
            <a:r>
              <a:rPr lang="el-GR" b="0" i="0" dirty="0">
                <a:solidFill>
                  <a:srgbClr val="000000"/>
                </a:solidFill>
                <a:effectLst/>
                <a:latin typeface="roboto" panose="02000000000000000000" pitchFamily="2" charset="0"/>
              </a:rPr>
              <a:t>Ο βασικός κανόνας που θα πρέπει να ακολουθήσετε είναι το </a:t>
            </a:r>
            <a:r>
              <a:rPr lang="el-GR" b="0" i="0" dirty="0" err="1">
                <a:solidFill>
                  <a:srgbClr val="000000"/>
                </a:solidFill>
                <a:effectLst/>
                <a:latin typeface="roboto" panose="02000000000000000000" pitchFamily="2" charset="0"/>
              </a:rPr>
              <a:t>logo</a:t>
            </a:r>
            <a:r>
              <a:rPr lang="el-GR" b="0" i="0" dirty="0">
                <a:solidFill>
                  <a:srgbClr val="000000"/>
                </a:solidFill>
                <a:effectLst/>
                <a:latin typeface="roboto" panose="02000000000000000000" pitchFamily="2" charset="0"/>
              </a:rPr>
              <a:t> σας να συνάδει με την εικόνα που θέλετε να επικοινωνήσετε.</a:t>
            </a:r>
          </a:p>
          <a:p>
            <a:pPr marL="0" indent="0">
              <a:buNone/>
            </a:pPr>
            <a:endParaRPr lang="el-GR" dirty="0"/>
          </a:p>
        </p:txBody>
      </p:sp>
    </p:spTree>
    <p:extLst>
      <p:ext uri="{BB962C8B-B14F-4D97-AF65-F5344CB8AC3E}">
        <p14:creationId xmlns:p14="http://schemas.microsoft.com/office/powerpoint/2010/main" val="10128556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28B01B-6099-4407-B37E-4BDB3B702D5B}"/>
              </a:ext>
            </a:extLst>
          </p:cNvPr>
          <p:cNvSpPr>
            <a:spLocks noGrp="1"/>
          </p:cNvSpPr>
          <p:nvPr>
            <p:ph type="title"/>
          </p:nvPr>
        </p:nvSpPr>
        <p:spPr>
          <a:xfrm>
            <a:off x="4964420" y="437678"/>
            <a:ext cx="2263160" cy="1280890"/>
          </a:xfrm>
        </p:spPr>
        <p:txBody>
          <a:bodyPr/>
          <a:lstStyle/>
          <a:p>
            <a:r>
              <a:rPr lang="en-US" dirty="0"/>
              <a:t>JOIN US</a:t>
            </a:r>
            <a:endParaRPr lang="el-GR" dirty="0"/>
          </a:p>
        </p:txBody>
      </p:sp>
      <p:sp>
        <p:nvSpPr>
          <p:cNvPr id="3" name="Θέση περιεχομένου 2">
            <a:extLst>
              <a:ext uri="{FF2B5EF4-FFF2-40B4-BE49-F238E27FC236}">
                <a16:creationId xmlns:a16="http://schemas.microsoft.com/office/drawing/2014/main" id="{69B7B9BC-1A25-40C8-91E2-BDC5A67F5A59}"/>
              </a:ext>
            </a:extLst>
          </p:cNvPr>
          <p:cNvSpPr>
            <a:spLocks noGrp="1"/>
          </p:cNvSpPr>
          <p:nvPr>
            <p:ph idx="1"/>
          </p:nvPr>
        </p:nvSpPr>
        <p:spPr>
          <a:xfrm>
            <a:off x="1789220" y="2545046"/>
            <a:ext cx="8915400" cy="3777622"/>
          </a:xfrm>
        </p:spPr>
        <p:txBody>
          <a:bodyPr/>
          <a:lstStyle/>
          <a:p>
            <a:pPr marL="0" indent="0" algn="ctr">
              <a:buNone/>
            </a:pPr>
            <a:r>
              <a:rPr lang="el-GR" b="0" i="0" dirty="0">
                <a:solidFill>
                  <a:srgbClr val="000000"/>
                </a:solidFill>
                <a:effectLst/>
                <a:latin typeface="roboto" panose="02000000000000000000" pitchFamily="2" charset="0"/>
              </a:rPr>
              <a:t>Ελάτε να αναλύσουμε μαζί την αγορά που δραστηριοποιήστε και να μπορέσουμε να σας προτείνουμε ένα εξατομικευμένο πλάνο </a:t>
            </a:r>
            <a:r>
              <a:rPr lang="el-GR" b="0" i="0" dirty="0" err="1">
                <a:solidFill>
                  <a:schemeClr val="tx1"/>
                </a:solidFill>
                <a:effectLst/>
                <a:latin typeface="roboto" panose="02000000000000000000" pitchFamily="2" charset="0"/>
              </a:rPr>
              <a:t>branding</a:t>
            </a:r>
            <a:r>
              <a:rPr lang="el-GR" b="0" i="0" dirty="0">
                <a:solidFill>
                  <a:schemeClr val="tx1"/>
                </a:solidFill>
                <a:effectLst/>
                <a:latin typeface="roboto" panose="02000000000000000000" pitchFamily="2" charset="0"/>
              </a:rPr>
              <a:t> ή </a:t>
            </a:r>
            <a:r>
              <a:rPr lang="el-GR" b="1" i="0" u="none" strike="noStrike" dirty="0" err="1">
                <a:solidFill>
                  <a:schemeClr val="tx1"/>
                </a:solidFill>
                <a:effectLst/>
                <a:latin typeface="roboto" panose="02000000000000000000" pitchFamily="2" charset="0"/>
                <a:hlinkClick r:id="rId2">
                  <a:extLst>
                    <a:ext uri="{A12FA001-AC4F-418D-AE19-62706E023703}">
                      <ahyp:hlinkClr xmlns:ahyp="http://schemas.microsoft.com/office/drawing/2018/hyperlinkcolor" val="tx"/>
                    </a:ext>
                  </a:extLst>
                </a:hlinkClick>
              </a:rPr>
              <a:t>rebranding</a:t>
            </a:r>
            <a:r>
              <a:rPr lang="el-GR" b="0" i="0" dirty="0">
                <a:solidFill>
                  <a:schemeClr val="tx1"/>
                </a:solidFill>
                <a:effectLst/>
                <a:latin typeface="roboto" panose="02000000000000000000" pitchFamily="2" charset="0"/>
              </a:rPr>
              <a:t> που θα περιλαμβάνει και θα συνδυάζει όλα τα παραπάνω χαρακτηριστικά. </a:t>
            </a:r>
            <a:endParaRPr lang="el-GR" dirty="0">
              <a:solidFill>
                <a:schemeClr val="tx1"/>
              </a:solidFill>
            </a:endParaRPr>
          </a:p>
        </p:txBody>
      </p:sp>
    </p:spTree>
    <p:extLst>
      <p:ext uri="{BB962C8B-B14F-4D97-AF65-F5344CB8AC3E}">
        <p14:creationId xmlns:p14="http://schemas.microsoft.com/office/powerpoint/2010/main" val="6000955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0581F61-4965-4364-A3C0-A2CC6ED3CE32}"/>
              </a:ext>
            </a:extLst>
          </p:cNvPr>
          <p:cNvSpPr>
            <a:spLocks noGrp="1"/>
          </p:cNvSpPr>
          <p:nvPr>
            <p:ph type="title"/>
          </p:nvPr>
        </p:nvSpPr>
        <p:spPr/>
        <p:txBody>
          <a:bodyPr/>
          <a:lstStyle/>
          <a:p>
            <a:r>
              <a:rPr lang="el-GR" dirty="0"/>
              <a:t>Συμπεριφορά Καταναλωτή </a:t>
            </a:r>
          </a:p>
        </p:txBody>
      </p:sp>
      <p:sp>
        <p:nvSpPr>
          <p:cNvPr id="3" name="Θέση περιεχομένου 2">
            <a:extLst>
              <a:ext uri="{FF2B5EF4-FFF2-40B4-BE49-F238E27FC236}">
                <a16:creationId xmlns:a16="http://schemas.microsoft.com/office/drawing/2014/main" id="{D3C9C450-1E85-4B77-A1E6-1503B26CCE52}"/>
              </a:ext>
            </a:extLst>
          </p:cNvPr>
          <p:cNvSpPr>
            <a:spLocks noGrp="1"/>
          </p:cNvSpPr>
          <p:nvPr>
            <p:ph idx="1"/>
          </p:nvPr>
        </p:nvSpPr>
        <p:spPr/>
        <p:txBody>
          <a:bodyPr/>
          <a:lstStyle/>
          <a:p>
            <a:pPr marL="0" indent="0">
              <a:buNone/>
            </a:pPr>
            <a:r>
              <a:rPr lang="el-GR" dirty="0"/>
              <a:t>Στόχοι της ενότητας είναι να</a:t>
            </a:r>
            <a:r>
              <a:rPr lang="en-US" dirty="0"/>
              <a:t>:</a:t>
            </a:r>
          </a:p>
          <a:p>
            <a:r>
              <a:rPr lang="el-GR" b="0" i="0" dirty="0">
                <a:solidFill>
                  <a:srgbClr val="000000"/>
                </a:solidFill>
                <a:effectLst/>
                <a:latin typeface="Times New Roman" panose="02020603050405020304" pitchFamily="18" charset="0"/>
              </a:rPr>
              <a:t>συνειδητοποιήσου</a:t>
            </a:r>
            <a:r>
              <a:rPr lang="el-GR" dirty="0">
                <a:solidFill>
                  <a:srgbClr val="000000"/>
                </a:solidFill>
                <a:latin typeface="Times New Roman" panose="02020603050405020304" pitchFamily="18" charset="0"/>
              </a:rPr>
              <a:t>με</a:t>
            </a:r>
            <a:r>
              <a:rPr lang="el-GR" b="0" i="0" dirty="0">
                <a:solidFill>
                  <a:srgbClr val="000000"/>
                </a:solidFill>
                <a:effectLst/>
                <a:latin typeface="Times New Roman" panose="02020603050405020304" pitchFamily="18" charset="0"/>
              </a:rPr>
              <a:t> το σημαντικό ρόλο της διαφήμισης και την επίδρασή της στις αγοραστικές αποφάσεις τον καταναλωτή</a:t>
            </a:r>
          </a:p>
          <a:p>
            <a:r>
              <a:rPr lang="el-GR" b="0" i="0" dirty="0">
                <a:solidFill>
                  <a:srgbClr val="000000"/>
                </a:solidFill>
                <a:effectLst/>
                <a:latin typeface="Times New Roman" panose="02020603050405020304" pitchFamily="18" charset="0"/>
              </a:rPr>
              <a:t>αντιληφθούμε ότι βασικός προσδιοριστικός παράγοντας της συμπεριφοράς των καταναλωτών είναι το εισόδημα και ο χρόνος που διαθέτουν</a:t>
            </a:r>
          </a:p>
          <a:p>
            <a:r>
              <a:rPr lang="el-GR" b="0" i="0" dirty="0">
                <a:solidFill>
                  <a:srgbClr val="000000"/>
                </a:solidFill>
                <a:effectLst/>
                <a:latin typeface="Times New Roman" panose="02020603050405020304" pitchFamily="18" charset="0"/>
              </a:rPr>
              <a:t>κατανοήσουμε ότι ο ρόλος του καταναλωτή ως οικονομική μονάδα είναι σημαντικός σε μια οικονομία</a:t>
            </a:r>
            <a:endParaRPr lang="el-GR" dirty="0"/>
          </a:p>
        </p:txBody>
      </p:sp>
    </p:spTree>
    <p:extLst>
      <p:ext uri="{BB962C8B-B14F-4D97-AF65-F5344CB8AC3E}">
        <p14:creationId xmlns:p14="http://schemas.microsoft.com/office/powerpoint/2010/main" val="9888647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3B9463D-5176-4CF2-8D74-F30ECCDFFC3B}"/>
              </a:ext>
            </a:extLst>
          </p:cNvPr>
          <p:cNvSpPr>
            <a:spLocks noGrp="1"/>
          </p:cNvSpPr>
          <p:nvPr>
            <p:ph type="title"/>
          </p:nvPr>
        </p:nvSpPr>
        <p:spPr/>
        <p:txBody>
          <a:bodyPr/>
          <a:lstStyle/>
          <a:p>
            <a:r>
              <a:rPr lang="el-GR" dirty="0"/>
              <a:t>Συμπεριφορά Καταναλωτή</a:t>
            </a:r>
          </a:p>
        </p:txBody>
      </p:sp>
      <p:sp>
        <p:nvSpPr>
          <p:cNvPr id="3" name="Θέση περιεχομένου 2">
            <a:extLst>
              <a:ext uri="{FF2B5EF4-FFF2-40B4-BE49-F238E27FC236}">
                <a16:creationId xmlns:a16="http://schemas.microsoft.com/office/drawing/2014/main" id="{ECA59287-C5DF-472C-8FF2-4E65CF77A992}"/>
              </a:ext>
            </a:extLst>
          </p:cNvPr>
          <p:cNvSpPr>
            <a:spLocks noGrp="1"/>
          </p:cNvSpPr>
          <p:nvPr>
            <p:ph idx="1"/>
          </p:nvPr>
        </p:nvSpPr>
        <p:spPr/>
        <p:txBody>
          <a:bodyPr/>
          <a:lstStyle/>
          <a:p>
            <a:r>
              <a:rPr lang="el-GR" b="1" i="0" dirty="0">
                <a:solidFill>
                  <a:srgbClr val="000000"/>
                </a:solidFill>
                <a:effectLst/>
                <a:latin typeface="Times New Roman" panose="02020603050405020304" pitchFamily="18" charset="0"/>
              </a:rPr>
              <a:t>Καταναλωτής </a:t>
            </a:r>
            <a:r>
              <a:rPr lang="el-GR" b="0" i="0" dirty="0">
                <a:solidFill>
                  <a:srgbClr val="000000"/>
                </a:solidFill>
                <a:effectLst/>
                <a:latin typeface="Times New Roman" panose="02020603050405020304" pitchFamily="18" charset="0"/>
              </a:rPr>
              <a:t>είναι κάθε άτομο το οποίο επιλέγει ανάμεσα σε αγαθά και υπηρεσίες, με σκοπό να καλύψει τις ανάγκες του.</a:t>
            </a:r>
          </a:p>
          <a:p>
            <a:r>
              <a:rPr lang="el-GR" b="1" i="0" dirty="0">
                <a:solidFill>
                  <a:srgbClr val="000000"/>
                </a:solidFill>
                <a:effectLst/>
                <a:latin typeface="Times New Roman" panose="02020603050405020304" pitchFamily="18" charset="0"/>
              </a:rPr>
              <a:t>Συμπεριφορά Καταναλωτή</a:t>
            </a:r>
            <a:r>
              <a:rPr lang="el-GR" b="0" i="0" dirty="0">
                <a:solidFill>
                  <a:srgbClr val="000000"/>
                </a:solidFill>
                <a:effectLst/>
                <a:latin typeface="Times New Roman" panose="02020603050405020304" pitchFamily="18" charset="0"/>
              </a:rPr>
              <a:t> είναι το σύνολο των ενεργειών του προκειμένου να αποφασίσει πώς και τι θα αγοράσει.</a:t>
            </a:r>
            <a:endParaRPr lang="el-GR" dirty="0">
              <a:solidFill>
                <a:srgbClr val="000000"/>
              </a:solidFill>
              <a:latin typeface="Times New Roman" panose="02020603050405020304" pitchFamily="18" charset="0"/>
            </a:endParaRPr>
          </a:p>
          <a:p>
            <a:pPr algn="ctr"/>
            <a:endParaRPr lang="el-GR" dirty="0">
              <a:solidFill>
                <a:srgbClr val="000000"/>
              </a:solidFill>
              <a:latin typeface="Times New Roman" panose="02020603050405020304" pitchFamily="18" charset="0"/>
            </a:endParaRPr>
          </a:p>
          <a:p>
            <a:pPr marL="0" indent="0" algn="ctr">
              <a:buNone/>
            </a:pPr>
            <a:r>
              <a:rPr lang="el-GR" b="1" dirty="0"/>
              <a:t>Λέξεις – κλειδιά: </a:t>
            </a:r>
          </a:p>
          <a:p>
            <a:pPr marL="0" indent="0" algn="ctr">
              <a:buNone/>
            </a:pPr>
            <a:r>
              <a:rPr lang="el-GR" dirty="0"/>
              <a:t>καταναλωτής, εισόδημα, χρόνος, προτίμηση, διαφήμιση</a:t>
            </a:r>
          </a:p>
        </p:txBody>
      </p:sp>
    </p:spTree>
    <p:extLst>
      <p:ext uri="{BB962C8B-B14F-4D97-AF65-F5344CB8AC3E}">
        <p14:creationId xmlns:p14="http://schemas.microsoft.com/office/powerpoint/2010/main" val="21244440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EDE6B81-68A7-4AB3-BCBB-2EF5E747B8C5}"/>
              </a:ext>
            </a:extLst>
          </p:cNvPr>
          <p:cNvSpPr>
            <a:spLocks noGrp="1"/>
          </p:cNvSpPr>
          <p:nvPr>
            <p:ph type="title"/>
          </p:nvPr>
        </p:nvSpPr>
        <p:spPr/>
        <p:txBody>
          <a:bodyPr/>
          <a:lstStyle/>
          <a:p>
            <a:r>
              <a:rPr lang="el-GR" dirty="0"/>
              <a:t>Ικανοποίηση – Αγορά Προϊόντων</a:t>
            </a:r>
          </a:p>
        </p:txBody>
      </p:sp>
      <p:sp>
        <p:nvSpPr>
          <p:cNvPr id="3" name="Θέση περιεχομένου 2">
            <a:extLst>
              <a:ext uri="{FF2B5EF4-FFF2-40B4-BE49-F238E27FC236}">
                <a16:creationId xmlns:a16="http://schemas.microsoft.com/office/drawing/2014/main" id="{93F75E52-0B81-483C-AD8B-6C4F8C27DD23}"/>
              </a:ext>
            </a:extLst>
          </p:cNvPr>
          <p:cNvSpPr>
            <a:spLocks noGrp="1"/>
          </p:cNvSpPr>
          <p:nvPr>
            <p:ph idx="1"/>
          </p:nvPr>
        </p:nvSpPr>
        <p:spPr/>
        <p:txBody>
          <a:bodyPr/>
          <a:lstStyle/>
          <a:p>
            <a:pPr algn="just"/>
            <a:r>
              <a:rPr lang="el-GR" b="0" i="0" dirty="0">
                <a:solidFill>
                  <a:srgbClr val="000000"/>
                </a:solidFill>
                <a:effectLst/>
                <a:latin typeface="Times New Roman" panose="02020603050405020304" pitchFamily="18" charset="0"/>
              </a:rPr>
              <a:t>Ο καταναλωτής προκειμένου να αποφασίσει για την αγορά κάποιου προϊόντος θα πρέπει:</a:t>
            </a:r>
          </a:p>
          <a:p>
            <a:pPr algn="just">
              <a:buFont typeface="Arial" panose="020B0604020202020204" pitchFamily="34" charset="0"/>
              <a:buChar char="•"/>
            </a:pPr>
            <a:r>
              <a:rPr lang="el-GR" b="0" i="0" dirty="0">
                <a:solidFill>
                  <a:srgbClr val="000000"/>
                </a:solidFill>
                <a:effectLst/>
                <a:latin typeface="Times New Roman" panose="02020603050405020304" pitchFamily="18" charset="0"/>
              </a:rPr>
              <a:t>να έχει στη διάθεση του όλες τις απαραίτητες πληροφορίες για το προϊόν (π.χ. τιμή, </a:t>
            </a:r>
            <a:r>
              <a:rPr lang="el-GR" b="0" i="0" dirty="0" err="1">
                <a:solidFill>
                  <a:srgbClr val="000000"/>
                </a:solidFill>
                <a:effectLst/>
                <a:latin typeface="Times New Roman" panose="02020603050405020304" pitchFamily="18" charset="0"/>
              </a:rPr>
              <a:t>μάρκακ.λπ</a:t>
            </a:r>
            <a:r>
              <a:rPr lang="el-GR" b="0" i="0" dirty="0">
                <a:solidFill>
                  <a:srgbClr val="000000"/>
                </a:solidFill>
                <a:effectLst/>
                <a:latin typeface="Times New Roman" panose="02020603050405020304" pitchFamily="18" charset="0"/>
              </a:rPr>
              <a:t>.), καθώς και τις εναλλακτικές επιλογές ανάμεσα στα προϊόντα.</a:t>
            </a:r>
          </a:p>
          <a:p>
            <a:pPr algn="just">
              <a:buFont typeface="Arial" panose="020B0604020202020204" pitchFamily="34" charset="0"/>
              <a:buChar char="•"/>
            </a:pPr>
            <a:r>
              <a:rPr lang="el-GR" b="0" i="0" dirty="0">
                <a:solidFill>
                  <a:srgbClr val="000000"/>
                </a:solidFill>
                <a:effectLst/>
                <a:latin typeface="Times New Roman" panose="02020603050405020304" pitchFamily="18" charset="0"/>
              </a:rPr>
              <a:t>να διαλέξει ποια προϊόντα θα καταναλώσει, ανάλογα με τις οικονομικές δυνατότητές </a:t>
            </a:r>
            <a:r>
              <a:rPr lang="el-GR" b="0" i="0" dirty="0" err="1">
                <a:solidFill>
                  <a:srgbClr val="000000"/>
                </a:solidFill>
                <a:effectLst/>
                <a:latin typeface="Times New Roman" panose="02020603050405020304" pitchFamily="18" charset="0"/>
              </a:rPr>
              <a:t>του,τις</a:t>
            </a:r>
            <a:r>
              <a:rPr lang="el-GR" b="0" i="0" dirty="0">
                <a:solidFill>
                  <a:srgbClr val="000000"/>
                </a:solidFill>
                <a:effectLst/>
                <a:latin typeface="Times New Roman" panose="02020603050405020304" pitchFamily="18" charset="0"/>
              </a:rPr>
              <a:t> ανάγκες του και τις προτιμήσεις του</a:t>
            </a:r>
          </a:p>
          <a:p>
            <a:pPr algn="just">
              <a:buFont typeface="Arial" panose="020B0604020202020204" pitchFamily="34" charset="0"/>
              <a:buChar char="•"/>
            </a:pPr>
            <a:r>
              <a:rPr lang="el-GR" b="0" i="0" dirty="0">
                <a:solidFill>
                  <a:srgbClr val="000000"/>
                </a:solidFill>
                <a:effectLst/>
                <a:latin typeface="Times New Roman" panose="02020603050405020304" pitchFamily="18" charset="0"/>
              </a:rPr>
              <a:t>να επιλέξει εκείνο το συνδυασμό προϊόντων που θα του προσφέρει τη μεγαλύτερη ικανοποίηση.</a:t>
            </a:r>
          </a:p>
          <a:p>
            <a:endParaRPr lang="el-GR" dirty="0"/>
          </a:p>
        </p:txBody>
      </p:sp>
    </p:spTree>
    <p:extLst>
      <p:ext uri="{BB962C8B-B14F-4D97-AF65-F5344CB8AC3E}">
        <p14:creationId xmlns:p14="http://schemas.microsoft.com/office/powerpoint/2010/main" val="10577931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497193-F783-4801-B9DB-F9D345A2A928}"/>
              </a:ext>
            </a:extLst>
          </p:cNvPr>
          <p:cNvSpPr>
            <a:spLocks noGrp="1"/>
          </p:cNvSpPr>
          <p:nvPr>
            <p:ph type="title"/>
          </p:nvPr>
        </p:nvSpPr>
        <p:spPr/>
        <p:txBody>
          <a:bodyPr/>
          <a:lstStyle/>
          <a:p>
            <a:r>
              <a:rPr lang="el-GR" dirty="0"/>
              <a:t>Συμπεριφορά Καταναλωτή - Εισόδημα</a:t>
            </a:r>
          </a:p>
        </p:txBody>
      </p:sp>
      <p:sp>
        <p:nvSpPr>
          <p:cNvPr id="3" name="Θέση περιεχομένου 2">
            <a:extLst>
              <a:ext uri="{FF2B5EF4-FFF2-40B4-BE49-F238E27FC236}">
                <a16:creationId xmlns:a16="http://schemas.microsoft.com/office/drawing/2014/main" id="{A105590B-AF33-4D3B-99E8-E6F9EEA95004}"/>
              </a:ext>
            </a:extLst>
          </p:cNvPr>
          <p:cNvSpPr>
            <a:spLocks noGrp="1"/>
          </p:cNvSpPr>
          <p:nvPr>
            <p:ph idx="1"/>
          </p:nvPr>
        </p:nvSpPr>
        <p:spPr/>
        <p:txBody>
          <a:bodyPr/>
          <a:lstStyle/>
          <a:p>
            <a:r>
              <a:rPr lang="el-GR" b="0" i="0" dirty="0">
                <a:solidFill>
                  <a:srgbClr val="000000"/>
                </a:solidFill>
                <a:effectLst/>
                <a:latin typeface="Times New Roman" panose="02020603050405020304" pitchFamily="18" charset="0"/>
              </a:rPr>
              <a:t>Το </a:t>
            </a:r>
            <a:r>
              <a:rPr lang="el-GR" b="1" i="0" dirty="0">
                <a:solidFill>
                  <a:srgbClr val="000000"/>
                </a:solidFill>
                <a:effectLst/>
                <a:latin typeface="Times New Roman" panose="02020603050405020304" pitchFamily="18" charset="0"/>
              </a:rPr>
              <a:t>εισόδημα</a:t>
            </a:r>
            <a:r>
              <a:rPr lang="el-GR" b="0" i="0" dirty="0">
                <a:solidFill>
                  <a:srgbClr val="000000"/>
                </a:solidFill>
                <a:effectLst/>
                <a:latin typeface="Times New Roman" panose="02020603050405020304" pitchFamily="18" charset="0"/>
              </a:rPr>
              <a:t> των καταναλωτών είναι ο βασικότερος παράγοντας της συμπεριφοράς του καταναλωτή. Οι καταναλωτές επιλέγουν αγαθά με βάση το διαθέσιμο εισόδημά τους.</a:t>
            </a:r>
          </a:p>
          <a:p>
            <a:r>
              <a:rPr lang="el-GR" dirty="0">
                <a:solidFill>
                  <a:srgbClr val="000000"/>
                </a:solidFill>
                <a:latin typeface="Times New Roman" panose="02020603050405020304" pitchFamily="18" charset="0"/>
              </a:rPr>
              <a:t>Ο</a:t>
            </a:r>
            <a:r>
              <a:rPr lang="el-GR" b="0" i="0" dirty="0">
                <a:solidFill>
                  <a:srgbClr val="000000"/>
                </a:solidFill>
                <a:effectLst/>
                <a:latin typeface="Times New Roman" panose="02020603050405020304" pitchFamily="18" charset="0"/>
              </a:rPr>
              <a:t>ι άνθρωποι έχουν περιορισμένο εισόδημα, καταναλώνουν λιγότερα αγαθά η υπηρεσίες από αυτά που συνήθως επιθυμούν. Γι' αυτό τα αγαθά που επιλέγουν οι καταναλωτές πρέπει να είναι μέσα στις οικονομικές τους δυνατότητες, διαφορετικά αναγκάζονται να δανείζονται. </a:t>
            </a:r>
          </a:p>
          <a:p>
            <a:r>
              <a:rPr lang="el-GR" b="0" i="0" dirty="0">
                <a:solidFill>
                  <a:srgbClr val="000000"/>
                </a:solidFill>
                <a:effectLst/>
                <a:latin typeface="Times New Roman" panose="02020603050405020304" pitchFamily="18" charset="0"/>
              </a:rPr>
              <a:t>Για παράδειγμα, αν ένα παιδί διαθέσει όλο το χαρτζιλίκι (που είναι περιορισμένο) στην αρχή του μήνα για την αγορά καταναλωτικών αγαθών, τον υπόλοιπο μήνα δεν θα έχει χρήματα, με αποτέλεσμα να πρέπει να δανειστεί για να καλύψει τις ανάγκες του.</a:t>
            </a:r>
            <a:endParaRPr lang="el-GR" dirty="0"/>
          </a:p>
        </p:txBody>
      </p:sp>
    </p:spTree>
    <p:extLst>
      <p:ext uri="{BB962C8B-B14F-4D97-AF65-F5344CB8AC3E}">
        <p14:creationId xmlns:p14="http://schemas.microsoft.com/office/powerpoint/2010/main" val="3187000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526B6FF-2E18-4B24-803E-74D18D669C05}"/>
              </a:ext>
            </a:extLst>
          </p:cNvPr>
          <p:cNvSpPr>
            <a:spLocks noGrp="1"/>
          </p:cNvSpPr>
          <p:nvPr>
            <p:ph type="title"/>
          </p:nvPr>
        </p:nvSpPr>
        <p:spPr/>
        <p:txBody>
          <a:bodyPr/>
          <a:lstStyle/>
          <a:p>
            <a:r>
              <a:rPr lang="el-GR" b="0" i="0" dirty="0">
                <a:solidFill>
                  <a:srgbClr val="374151"/>
                </a:solidFill>
                <a:effectLst/>
                <a:latin typeface="Söhne"/>
              </a:rPr>
              <a:t>Τα βασικά θεμέλια του Μάρκετινγκ είναι:</a:t>
            </a:r>
            <a:br>
              <a:rPr lang="el-GR" b="0" i="0" dirty="0">
                <a:solidFill>
                  <a:srgbClr val="374151"/>
                </a:solidFill>
                <a:effectLst/>
                <a:latin typeface="Söhne"/>
              </a:rPr>
            </a:br>
            <a:endParaRPr lang="el-GR" dirty="0"/>
          </a:p>
        </p:txBody>
      </p:sp>
      <p:sp>
        <p:nvSpPr>
          <p:cNvPr id="3" name="Θέση περιεχομένου 2">
            <a:extLst>
              <a:ext uri="{FF2B5EF4-FFF2-40B4-BE49-F238E27FC236}">
                <a16:creationId xmlns:a16="http://schemas.microsoft.com/office/drawing/2014/main" id="{E5781CBE-8935-4EB8-9A76-21E2105D24E1}"/>
              </a:ext>
            </a:extLst>
          </p:cNvPr>
          <p:cNvSpPr>
            <a:spLocks noGrp="1"/>
          </p:cNvSpPr>
          <p:nvPr>
            <p:ph idx="1"/>
          </p:nvPr>
        </p:nvSpPr>
        <p:spPr/>
        <p:txBody>
          <a:bodyPr/>
          <a:lstStyle/>
          <a:p>
            <a:pPr algn="l">
              <a:buFont typeface="+mj-lt"/>
              <a:buAutoNum type="arabicPeriod"/>
            </a:pPr>
            <a:r>
              <a:rPr lang="el-GR" b="0" i="0" dirty="0">
                <a:solidFill>
                  <a:srgbClr val="374151"/>
                </a:solidFill>
                <a:effectLst/>
                <a:latin typeface="Söhne"/>
              </a:rPr>
              <a:t>Η επιστήμη της αγοράς: η κατανόηση των πελατών, των ανταγωνιστών και των συνθηκών της αγοράς.</a:t>
            </a:r>
          </a:p>
          <a:p>
            <a:pPr algn="l">
              <a:buFont typeface="+mj-lt"/>
              <a:buAutoNum type="arabicPeriod"/>
            </a:pPr>
            <a:r>
              <a:rPr lang="el-GR" b="0" i="0" dirty="0">
                <a:solidFill>
                  <a:srgbClr val="374151"/>
                </a:solidFill>
                <a:effectLst/>
                <a:latin typeface="Söhne"/>
              </a:rPr>
              <a:t>Η επιστήμη της σχεδίασης του προϊόντος: η σχεδίαση προϊόντων που ανταποκρίνονται στις ανάγκες των πελατών και διαφέρουν από τα προϊόντα των ανταγωνιστών.</a:t>
            </a:r>
          </a:p>
          <a:p>
            <a:pPr algn="l">
              <a:buFont typeface="+mj-lt"/>
              <a:buAutoNum type="arabicPeriod"/>
            </a:pPr>
            <a:r>
              <a:rPr lang="el-GR" b="0" i="0" dirty="0">
                <a:solidFill>
                  <a:srgbClr val="374151"/>
                </a:solidFill>
                <a:effectLst/>
                <a:latin typeface="Söhne"/>
              </a:rPr>
              <a:t>Η επιστήμη της επικοινωνίας: η αποστολή και η διαχείριση των μηνυμάτων που προωθούνται στους πελάτες.</a:t>
            </a:r>
          </a:p>
          <a:p>
            <a:pPr algn="l">
              <a:buFont typeface="+mj-lt"/>
              <a:buAutoNum type="arabicPeriod"/>
            </a:pPr>
            <a:r>
              <a:rPr lang="el-GR" b="0" i="0" dirty="0">
                <a:solidFill>
                  <a:srgbClr val="374151"/>
                </a:solidFill>
                <a:effectLst/>
                <a:latin typeface="Söhne"/>
              </a:rPr>
              <a:t>Η επιστήμη των πωλήσεων: η ανάπτυξη και η διαχείριση ενός συστήματος πωλήσεων που θα επιτρέπει την αποστολή των προϊόντων στους πελάτες.</a:t>
            </a:r>
          </a:p>
          <a:p>
            <a:pPr algn="l">
              <a:buFont typeface="+mj-lt"/>
              <a:buAutoNum type="arabicPeriod"/>
            </a:pPr>
            <a:r>
              <a:rPr lang="el-GR" b="0" i="0" dirty="0">
                <a:solidFill>
                  <a:srgbClr val="374151"/>
                </a:solidFill>
                <a:effectLst/>
                <a:latin typeface="Söhne"/>
              </a:rPr>
              <a:t>Η επιστήμη του καταναλωτή: η κατανόηση του καταναλωτή και η ανάπτυξη συστημάτων που θα συνδέουν την εταιρεία</a:t>
            </a:r>
          </a:p>
          <a:p>
            <a:endParaRPr lang="el-GR" dirty="0"/>
          </a:p>
        </p:txBody>
      </p:sp>
    </p:spTree>
    <p:extLst>
      <p:ext uri="{BB962C8B-B14F-4D97-AF65-F5344CB8AC3E}">
        <p14:creationId xmlns:p14="http://schemas.microsoft.com/office/powerpoint/2010/main" val="92068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58A44B-8527-46C0-98AE-1E4D6AD179CA}"/>
              </a:ext>
            </a:extLst>
          </p:cNvPr>
          <p:cNvSpPr>
            <a:spLocks noGrp="1"/>
          </p:cNvSpPr>
          <p:nvPr>
            <p:ph type="title"/>
          </p:nvPr>
        </p:nvSpPr>
        <p:spPr/>
        <p:txBody>
          <a:bodyPr/>
          <a:lstStyle/>
          <a:p>
            <a:r>
              <a:rPr lang="el-GR" dirty="0"/>
              <a:t>Συμπεριφορά Καταναλωτή - Χρόνος</a:t>
            </a:r>
          </a:p>
        </p:txBody>
      </p:sp>
      <p:sp>
        <p:nvSpPr>
          <p:cNvPr id="3" name="Θέση περιεχομένου 2">
            <a:extLst>
              <a:ext uri="{FF2B5EF4-FFF2-40B4-BE49-F238E27FC236}">
                <a16:creationId xmlns:a16="http://schemas.microsoft.com/office/drawing/2014/main" id="{19756D14-6B16-45BF-B643-95491F4FB595}"/>
              </a:ext>
            </a:extLst>
          </p:cNvPr>
          <p:cNvSpPr>
            <a:spLocks noGrp="1"/>
          </p:cNvSpPr>
          <p:nvPr>
            <p:ph idx="1"/>
          </p:nvPr>
        </p:nvSpPr>
        <p:spPr/>
        <p:txBody>
          <a:bodyPr/>
          <a:lstStyle/>
          <a:p>
            <a:r>
              <a:rPr lang="el-GR" b="0" i="0" dirty="0">
                <a:solidFill>
                  <a:srgbClr val="000000"/>
                </a:solidFill>
                <a:effectLst/>
                <a:latin typeface="Times New Roman" panose="02020603050405020304" pitchFamily="18" charset="0"/>
              </a:rPr>
              <a:t>Ο καταναλωτής, όμως, πρέπει να ικανοποιήσει τις απεριόριστες ανάγκες και επιθυμίες του αφού λάβει υπόψη του τον περιορισμένο χρόνο που έχει στη διάθεσή του.</a:t>
            </a:r>
          </a:p>
          <a:p>
            <a:r>
              <a:rPr lang="el-GR" b="0" i="0" dirty="0">
                <a:solidFill>
                  <a:srgbClr val="000000"/>
                </a:solidFill>
                <a:effectLst/>
                <a:latin typeface="Times New Roman" panose="02020603050405020304" pitchFamily="18" charset="0"/>
              </a:rPr>
              <a:t> Ο </a:t>
            </a:r>
            <a:r>
              <a:rPr lang="el-GR" b="1" i="0" dirty="0">
                <a:solidFill>
                  <a:srgbClr val="000000"/>
                </a:solidFill>
                <a:effectLst/>
                <a:latin typeface="Times New Roman" panose="02020603050405020304" pitchFamily="18" charset="0"/>
              </a:rPr>
              <a:t>χρόνος</a:t>
            </a:r>
            <a:r>
              <a:rPr lang="el-GR" b="0" i="0" dirty="0">
                <a:solidFill>
                  <a:srgbClr val="000000"/>
                </a:solidFill>
                <a:effectLst/>
                <a:latin typeface="Times New Roman" panose="02020603050405020304" pitchFamily="18" charset="0"/>
              </a:rPr>
              <a:t> που διαθέτει ο καταναλωτής είναι 24 ώρες και είναι πολύτιμος γιατί δεν αγοράζεται, δεν δανείζεται και δεν ξαναγυρίζει πίσω. Για το λόγο αυτόν θα πρέπει να γίνεται σωστά η κατανομή και η χρήση του.</a:t>
            </a:r>
            <a:endParaRPr lang="el-GR" dirty="0"/>
          </a:p>
        </p:txBody>
      </p:sp>
    </p:spTree>
    <p:extLst>
      <p:ext uri="{BB962C8B-B14F-4D97-AF65-F5344CB8AC3E}">
        <p14:creationId xmlns:p14="http://schemas.microsoft.com/office/powerpoint/2010/main" val="8777976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F8EC11-3E78-49BE-84E3-E2AD9810047C}"/>
              </a:ext>
            </a:extLst>
          </p:cNvPr>
          <p:cNvSpPr>
            <a:spLocks noGrp="1"/>
          </p:cNvSpPr>
          <p:nvPr>
            <p:ph type="title"/>
          </p:nvPr>
        </p:nvSpPr>
        <p:spPr/>
        <p:txBody>
          <a:bodyPr/>
          <a:lstStyle/>
          <a:p>
            <a:r>
              <a:rPr lang="el-GR" dirty="0"/>
              <a:t>Συμπεριφορά Καταναλωτή - Διαφήμιση</a:t>
            </a:r>
          </a:p>
        </p:txBody>
      </p:sp>
      <p:sp>
        <p:nvSpPr>
          <p:cNvPr id="3" name="Θέση περιεχομένου 2">
            <a:extLst>
              <a:ext uri="{FF2B5EF4-FFF2-40B4-BE49-F238E27FC236}">
                <a16:creationId xmlns:a16="http://schemas.microsoft.com/office/drawing/2014/main" id="{F22C218C-D989-4248-819C-622F4B3B3924}"/>
              </a:ext>
            </a:extLst>
          </p:cNvPr>
          <p:cNvSpPr>
            <a:spLocks noGrp="1"/>
          </p:cNvSpPr>
          <p:nvPr>
            <p:ph idx="1"/>
          </p:nvPr>
        </p:nvSpPr>
        <p:spPr/>
        <p:txBody>
          <a:bodyPr/>
          <a:lstStyle/>
          <a:p>
            <a:r>
              <a:rPr lang="el-GR" b="0" i="0" dirty="0">
                <a:solidFill>
                  <a:srgbClr val="000000"/>
                </a:solidFill>
                <a:effectLst/>
                <a:latin typeface="Times New Roman" panose="02020603050405020304" pitchFamily="18" charset="0"/>
              </a:rPr>
              <a:t> Η προβολή των προϊόντων ή των υπηρεσιών από τα μέσα μαζικής επικοινωνίας που διαθέτει μια κοινωνία (π.χ. τηλεόραση, ραδιόφωνο, εφημερίδες, περιοδικά κ.λπ.)</a:t>
            </a:r>
          </a:p>
          <a:p>
            <a:pPr marL="0" indent="0">
              <a:buNone/>
            </a:pPr>
            <a:endParaRPr lang="el-GR" b="0" i="0" dirty="0">
              <a:solidFill>
                <a:srgbClr val="000000"/>
              </a:solidFill>
              <a:effectLst/>
              <a:latin typeface="Times New Roman" panose="02020603050405020304" pitchFamily="18" charset="0"/>
            </a:endParaRPr>
          </a:p>
          <a:p>
            <a:pPr algn="just"/>
            <a:r>
              <a:rPr lang="el-GR" b="0" i="0" dirty="0">
                <a:solidFill>
                  <a:srgbClr val="000000"/>
                </a:solidFill>
                <a:effectLst/>
                <a:latin typeface="Times New Roman" panose="02020603050405020304" pitchFamily="18" charset="0"/>
              </a:rPr>
              <a:t>Γενικά η διαφήμιση έχει δύο στόχους:</a:t>
            </a:r>
          </a:p>
          <a:p>
            <a:pPr algn="just">
              <a:buFont typeface="Arial" panose="020B0604020202020204" pitchFamily="34" charset="0"/>
              <a:buChar char="•"/>
            </a:pPr>
            <a:r>
              <a:rPr lang="el-GR" b="0" i="0" dirty="0">
                <a:solidFill>
                  <a:srgbClr val="000000"/>
                </a:solidFill>
                <a:effectLst/>
                <a:latin typeface="Times New Roman" panose="02020603050405020304" pitchFamily="18" charset="0"/>
              </a:rPr>
              <a:t>να ενημερώσει τον καταναλωτή για ένα προϊόν ή μια υπηρεσία</a:t>
            </a:r>
          </a:p>
          <a:p>
            <a:pPr algn="just">
              <a:buFont typeface="Arial" panose="020B0604020202020204" pitchFamily="34" charset="0"/>
              <a:buChar char="•"/>
            </a:pPr>
            <a:r>
              <a:rPr lang="el-GR" b="0" i="0" dirty="0">
                <a:solidFill>
                  <a:srgbClr val="000000"/>
                </a:solidFill>
                <a:effectLst/>
                <a:latin typeface="Times New Roman" panose="02020603050405020304" pitchFamily="18" charset="0"/>
              </a:rPr>
              <a:t>να πείσει τον καταναλωτή να αγοράσει το προϊόν ή την υπηρεσία.</a:t>
            </a:r>
          </a:p>
          <a:p>
            <a:pPr marL="0" indent="0">
              <a:buNone/>
            </a:pPr>
            <a:endParaRPr lang="el-GR" dirty="0"/>
          </a:p>
        </p:txBody>
      </p:sp>
    </p:spTree>
    <p:extLst>
      <p:ext uri="{BB962C8B-B14F-4D97-AF65-F5344CB8AC3E}">
        <p14:creationId xmlns:p14="http://schemas.microsoft.com/office/powerpoint/2010/main" val="19281487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544307-B20E-424C-B870-3D6B1418E78C}"/>
              </a:ext>
            </a:extLst>
          </p:cNvPr>
          <p:cNvSpPr>
            <a:spLocks noGrp="1"/>
          </p:cNvSpPr>
          <p:nvPr>
            <p:ph type="title"/>
          </p:nvPr>
        </p:nvSpPr>
        <p:spPr/>
        <p:txBody>
          <a:bodyPr/>
          <a:lstStyle/>
          <a:p>
            <a:r>
              <a:rPr lang="el-GR" dirty="0"/>
              <a:t>Συμπεριφορά Καταναλωτή - Διαφήμιση</a:t>
            </a:r>
          </a:p>
        </p:txBody>
      </p:sp>
      <p:sp>
        <p:nvSpPr>
          <p:cNvPr id="3" name="Θέση περιεχομένου 2">
            <a:extLst>
              <a:ext uri="{FF2B5EF4-FFF2-40B4-BE49-F238E27FC236}">
                <a16:creationId xmlns:a16="http://schemas.microsoft.com/office/drawing/2014/main" id="{11F40DAE-8C31-4518-ADCE-7EBA17B8A575}"/>
              </a:ext>
            </a:extLst>
          </p:cNvPr>
          <p:cNvSpPr>
            <a:spLocks noGrp="1"/>
          </p:cNvSpPr>
          <p:nvPr>
            <p:ph idx="1"/>
          </p:nvPr>
        </p:nvSpPr>
        <p:spPr/>
        <p:txBody>
          <a:bodyPr/>
          <a:lstStyle/>
          <a:p>
            <a:r>
              <a:rPr lang="el-GR" b="0" i="0" dirty="0">
                <a:solidFill>
                  <a:srgbClr val="000000"/>
                </a:solidFill>
                <a:effectLst/>
                <a:latin typeface="Times New Roman" panose="02020603050405020304" pitchFamily="18" charset="0"/>
              </a:rPr>
              <a:t>Για να πετύχουν τους παραπάνω στόχους οι εταιρίες κάνουν μεγάλη προσπάθεια και διαθέτουν πολλά χρήματα για τις διαφημίσεις τους. </a:t>
            </a:r>
          </a:p>
          <a:p>
            <a:r>
              <a:rPr lang="el-GR" b="0" i="0" dirty="0">
                <a:solidFill>
                  <a:srgbClr val="000000"/>
                </a:solidFill>
                <a:effectLst/>
                <a:latin typeface="Times New Roman" panose="02020603050405020304" pitchFamily="18" charset="0"/>
              </a:rPr>
              <a:t>Με τη διαφήμιση επιδιώκεται από την επιχείρηση η διατήρηση της πελατείας που υπάρχει ή η απόκτηση νέας πελατείας. </a:t>
            </a:r>
          </a:p>
          <a:p>
            <a:r>
              <a:rPr lang="el-GR" b="1" dirty="0">
                <a:solidFill>
                  <a:srgbClr val="000000"/>
                </a:solidFill>
                <a:latin typeface="Times New Roman" panose="02020603050405020304" pitchFamily="18" charset="0"/>
              </a:rPr>
              <a:t>Έ</a:t>
            </a:r>
            <a:r>
              <a:rPr lang="el-GR" b="1" i="0" dirty="0">
                <a:solidFill>
                  <a:srgbClr val="000000"/>
                </a:solidFill>
                <a:effectLst/>
                <a:latin typeface="Times New Roman" panose="02020603050405020304" pitchFamily="18" charset="0"/>
              </a:rPr>
              <a:t>ρευνα αγοράς</a:t>
            </a:r>
            <a:r>
              <a:rPr lang="el-GR" b="0" i="0" dirty="0">
                <a:solidFill>
                  <a:srgbClr val="000000"/>
                </a:solidFill>
                <a:effectLst/>
                <a:latin typeface="Times New Roman" panose="02020603050405020304" pitchFamily="18" charset="0"/>
              </a:rPr>
              <a:t> δηλαδή προσπαθούν να μάθουν στοιχεία σχετικά με τις ανάγκες και επιθυμίες των καταναλωτών καθώς και τι αρέσει και τι δεν αρέσει στους καταναλωτές. </a:t>
            </a:r>
          </a:p>
          <a:p>
            <a:pPr lvl="1">
              <a:buFont typeface="Wingdings" panose="05000000000000000000" pitchFamily="2" charset="2"/>
              <a:buChar char="v"/>
            </a:pPr>
            <a:r>
              <a:rPr lang="el-GR" dirty="0">
                <a:solidFill>
                  <a:srgbClr val="000000"/>
                </a:solidFill>
                <a:latin typeface="Times New Roman" panose="02020603050405020304" pitchFamily="18" charset="0"/>
              </a:rPr>
              <a:t>Μ</a:t>
            </a:r>
            <a:r>
              <a:rPr lang="el-GR" b="0" i="0" dirty="0">
                <a:solidFill>
                  <a:srgbClr val="000000"/>
                </a:solidFill>
                <a:effectLst/>
                <a:latin typeface="Times New Roman" panose="02020603050405020304" pitchFamily="18" charset="0"/>
              </a:rPr>
              <a:t>ελετά τις συνήθειες και τις διαθέσεις (στάσεις) των καταναλωτών απέναντι στα προϊόντα. </a:t>
            </a:r>
          </a:p>
          <a:p>
            <a:pPr lvl="1">
              <a:buFont typeface="Wingdings" panose="05000000000000000000" pitchFamily="2" charset="2"/>
              <a:buChar char="v"/>
            </a:pPr>
            <a:r>
              <a:rPr lang="el-GR" dirty="0">
                <a:solidFill>
                  <a:srgbClr val="000000"/>
                </a:solidFill>
                <a:latin typeface="Times New Roman" panose="02020603050405020304" pitchFamily="18" charset="0"/>
              </a:rPr>
              <a:t>Β</a:t>
            </a:r>
            <a:r>
              <a:rPr lang="el-GR" b="0" i="0" dirty="0">
                <a:solidFill>
                  <a:srgbClr val="000000"/>
                </a:solidFill>
                <a:effectLst/>
                <a:latin typeface="Times New Roman" panose="02020603050405020304" pitchFamily="18" charset="0"/>
              </a:rPr>
              <a:t>οηθά τις εταιρίες να ανακαλύψουν τους τρόπους διαφήμισης για να πείσουν τον καταναλωτή να επιλέξει το προϊόν τους ή την υπηρεσία τους.</a:t>
            </a:r>
            <a:endParaRPr lang="el-GR" dirty="0"/>
          </a:p>
        </p:txBody>
      </p:sp>
    </p:spTree>
    <p:extLst>
      <p:ext uri="{BB962C8B-B14F-4D97-AF65-F5344CB8AC3E}">
        <p14:creationId xmlns:p14="http://schemas.microsoft.com/office/powerpoint/2010/main" val="40500401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7182F1-ECEB-4908-96BC-89B1D10D48E7}"/>
              </a:ext>
            </a:extLst>
          </p:cNvPr>
          <p:cNvSpPr>
            <a:spLocks noGrp="1"/>
          </p:cNvSpPr>
          <p:nvPr>
            <p:ph type="title"/>
          </p:nvPr>
        </p:nvSpPr>
        <p:spPr>
          <a:xfrm>
            <a:off x="3990457" y="668499"/>
            <a:ext cx="4211083" cy="1280890"/>
          </a:xfrm>
        </p:spPr>
        <p:txBody>
          <a:bodyPr/>
          <a:lstStyle/>
          <a:p>
            <a:pPr algn="ctr"/>
            <a:r>
              <a:rPr lang="el-GR" dirty="0">
                <a:latin typeface="Arial" panose="020B0604020202020204" pitchFamily="34" charset="0"/>
                <a:cs typeface="Arial" panose="020B0604020202020204" pitchFamily="34" charset="0"/>
              </a:rPr>
              <a:t>Τέλος</a:t>
            </a:r>
            <a:r>
              <a:rPr lang="el-GR" dirty="0"/>
              <a:t> </a:t>
            </a:r>
            <a:r>
              <a:rPr lang="el-GR" dirty="0">
                <a:latin typeface="Arial" panose="020B0604020202020204" pitchFamily="34" charset="0"/>
                <a:cs typeface="Arial" panose="020B0604020202020204" pitchFamily="34" charset="0"/>
              </a:rPr>
              <a:t>Σεμιναρίου</a:t>
            </a:r>
          </a:p>
        </p:txBody>
      </p:sp>
      <p:sp>
        <p:nvSpPr>
          <p:cNvPr id="3" name="Θέση περιεχομένου 2">
            <a:extLst>
              <a:ext uri="{FF2B5EF4-FFF2-40B4-BE49-F238E27FC236}">
                <a16:creationId xmlns:a16="http://schemas.microsoft.com/office/drawing/2014/main" id="{3E654D84-782D-4667-AD72-C9DA6BD3BAD1}"/>
              </a:ext>
            </a:extLst>
          </p:cNvPr>
          <p:cNvSpPr>
            <a:spLocks noGrp="1"/>
          </p:cNvSpPr>
          <p:nvPr>
            <p:ph idx="1"/>
          </p:nvPr>
        </p:nvSpPr>
        <p:spPr>
          <a:xfrm>
            <a:off x="3235856" y="2441360"/>
            <a:ext cx="6209985" cy="399495"/>
          </a:xfrm>
        </p:spPr>
        <p:txBody>
          <a:bodyPr>
            <a:normAutofit fontScale="25000" lnSpcReduction="20000"/>
          </a:bodyPr>
          <a:lstStyle/>
          <a:p>
            <a:pPr marL="0" indent="0">
              <a:buNone/>
            </a:pPr>
            <a:r>
              <a:rPr lang="el-GR" sz="11200" dirty="0">
                <a:latin typeface="Arial" panose="020B0604020202020204" pitchFamily="34" charset="0"/>
                <a:cs typeface="Arial" panose="020B0604020202020204" pitchFamily="34" charset="0"/>
              </a:rPr>
              <a:t>Ευχαριστούμε για τη συμμετοχή σας</a:t>
            </a:r>
          </a:p>
          <a:p>
            <a:pPr marL="0" indent="0">
              <a:buNone/>
            </a:pPr>
            <a:endParaRPr lang="el-GR" dirty="0"/>
          </a:p>
        </p:txBody>
      </p:sp>
      <p:sp>
        <p:nvSpPr>
          <p:cNvPr id="6" name="TextBox 5">
            <a:extLst>
              <a:ext uri="{FF2B5EF4-FFF2-40B4-BE49-F238E27FC236}">
                <a16:creationId xmlns:a16="http://schemas.microsoft.com/office/drawing/2014/main" id="{54A2BE59-A793-4551-A7BB-67A65667EF78}"/>
              </a:ext>
            </a:extLst>
          </p:cNvPr>
          <p:cNvSpPr txBox="1"/>
          <p:nvPr/>
        </p:nvSpPr>
        <p:spPr>
          <a:xfrm>
            <a:off x="2589212" y="4145883"/>
            <a:ext cx="5299969" cy="369332"/>
          </a:xfrm>
          <a:prstGeom prst="rect">
            <a:avLst/>
          </a:prstGeom>
          <a:noFill/>
        </p:spPr>
        <p:txBody>
          <a:bodyPr wrap="square" rtlCol="0">
            <a:spAutoFit/>
          </a:bodyPr>
          <a:lstStyle/>
          <a:p>
            <a:r>
              <a:rPr lang="el-GR" dirty="0"/>
              <a:t>Μία δράση του </a:t>
            </a:r>
            <a:r>
              <a:rPr lang="en-US" dirty="0"/>
              <a:t>Community in Disguise</a:t>
            </a:r>
            <a:r>
              <a:rPr lang="el-GR" dirty="0"/>
              <a:t>  </a:t>
            </a:r>
          </a:p>
        </p:txBody>
      </p:sp>
      <p:pic>
        <p:nvPicPr>
          <p:cNvPr id="7" name="Εικόνα 6">
            <a:extLst>
              <a:ext uri="{FF2B5EF4-FFF2-40B4-BE49-F238E27FC236}">
                <a16:creationId xmlns:a16="http://schemas.microsoft.com/office/drawing/2014/main" id="{48C4F9D4-4FA8-46B6-97A2-7F7D13D818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9181" y="3767407"/>
            <a:ext cx="903829" cy="1126283"/>
          </a:xfrm>
          <a:prstGeom prst="rect">
            <a:avLst/>
          </a:prstGeom>
        </p:spPr>
      </p:pic>
      <p:sp>
        <p:nvSpPr>
          <p:cNvPr id="8" name="TextBox 7">
            <a:extLst>
              <a:ext uri="{FF2B5EF4-FFF2-40B4-BE49-F238E27FC236}">
                <a16:creationId xmlns:a16="http://schemas.microsoft.com/office/drawing/2014/main" id="{CB8B434D-8C3D-40EA-86D7-B671CF40A917}"/>
              </a:ext>
            </a:extLst>
          </p:cNvPr>
          <p:cNvSpPr txBox="1"/>
          <p:nvPr/>
        </p:nvSpPr>
        <p:spPr>
          <a:xfrm>
            <a:off x="5947340" y="6200598"/>
            <a:ext cx="2959332" cy="369332"/>
          </a:xfrm>
          <a:prstGeom prst="rect">
            <a:avLst/>
          </a:prstGeom>
          <a:noFill/>
        </p:spPr>
        <p:txBody>
          <a:bodyPr wrap="square" rtlCol="0">
            <a:spAutoFit/>
          </a:bodyPr>
          <a:lstStyle/>
          <a:p>
            <a:r>
              <a:rPr lang="el-GR" dirty="0"/>
              <a:t>Με την χρηματοδότηση</a:t>
            </a:r>
            <a:r>
              <a:rPr lang="en-US" dirty="0"/>
              <a:t>:</a:t>
            </a:r>
            <a:endParaRPr lang="el-GR" dirty="0"/>
          </a:p>
        </p:txBody>
      </p:sp>
      <p:pic>
        <p:nvPicPr>
          <p:cNvPr id="9" name="Εικόνα 8">
            <a:extLst>
              <a:ext uri="{FF2B5EF4-FFF2-40B4-BE49-F238E27FC236}">
                <a16:creationId xmlns:a16="http://schemas.microsoft.com/office/drawing/2014/main" id="{7F3962F3-B24B-4294-8928-AC67A0CF4D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03154" y="5962245"/>
            <a:ext cx="1012698" cy="903031"/>
          </a:xfrm>
          <a:prstGeom prst="rect">
            <a:avLst/>
          </a:prstGeom>
        </p:spPr>
      </p:pic>
      <p:pic>
        <p:nvPicPr>
          <p:cNvPr id="10" name="Εικόνα 9">
            <a:extLst>
              <a:ext uri="{FF2B5EF4-FFF2-40B4-BE49-F238E27FC236}">
                <a16:creationId xmlns:a16="http://schemas.microsoft.com/office/drawing/2014/main" id="{58051C58-7A19-4F90-BF19-6044884374E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15852" y="5969522"/>
            <a:ext cx="1876148" cy="888478"/>
          </a:xfrm>
          <a:prstGeom prst="rect">
            <a:avLst/>
          </a:prstGeom>
        </p:spPr>
      </p:pic>
    </p:spTree>
    <p:extLst>
      <p:ext uri="{BB962C8B-B14F-4D97-AF65-F5344CB8AC3E}">
        <p14:creationId xmlns:p14="http://schemas.microsoft.com/office/powerpoint/2010/main" val="686348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7A25A1-C4FD-402F-9A6B-7136A7FC916B}"/>
              </a:ext>
            </a:extLst>
          </p:cNvPr>
          <p:cNvSpPr>
            <a:spLocks noGrp="1"/>
          </p:cNvSpPr>
          <p:nvPr>
            <p:ph type="title"/>
          </p:nvPr>
        </p:nvSpPr>
        <p:spPr/>
        <p:txBody>
          <a:bodyPr/>
          <a:lstStyle/>
          <a:p>
            <a:r>
              <a:rPr lang="el-GR" dirty="0"/>
              <a:t>Τι είναι Αγροτικό Μάρκετινγκ</a:t>
            </a:r>
          </a:p>
        </p:txBody>
      </p:sp>
      <p:sp>
        <p:nvSpPr>
          <p:cNvPr id="3" name="Θέση περιεχομένου 2">
            <a:extLst>
              <a:ext uri="{FF2B5EF4-FFF2-40B4-BE49-F238E27FC236}">
                <a16:creationId xmlns:a16="http://schemas.microsoft.com/office/drawing/2014/main" id="{5D092228-C9CE-4FE1-8352-DD57847FF842}"/>
              </a:ext>
            </a:extLst>
          </p:cNvPr>
          <p:cNvSpPr>
            <a:spLocks noGrp="1"/>
          </p:cNvSpPr>
          <p:nvPr>
            <p:ph idx="1"/>
          </p:nvPr>
        </p:nvSpPr>
        <p:spPr/>
        <p:txBody>
          <a:bodyPr/>
          <a:lstStyle/>
          <a:p>
            <a:r>
              <a:rPr lang="el-GR" dirty="0">
                <a:solidFill>
                  <a:srgbClr val="374151"/>
                </a:solidFill>
                <a:latin typeface="Söhne"/>
              </a:rPr>
              <a:t>Η</a:t>
            </a:r>
            <a:r>
              <a:rPr lang="el-GR" b="0" i="0" dirty="0">
                <a:solidFill>
                  <a:srgbClr val="374151"/>
                </a:solidFill>
                <a:effectLst/>
                <a:latin typeface="Söhne"/>
              </a:rPr>
              <a:t> διαχείριση των πωλήσεων και της επικοινωνίας των αγροτικών προϊόντων και υπηρεσιών. Αυτό περιλαμβάνει την παραγωγή, αποστολή και διαχείριση των μηνυμάτων και των προϊόντων που προορίζονται για τους πελάτες, καθώς και την κατανόηση των ανάγκες των αγροτών και των αγορών προορισμού.</a:t>
            </a:r>
            <a:endParaRPr lang="el-GR" dirty="0"/>
          </a:p>
        </p:txBody>
      </p:sp>
    </p:spTree>
    <p:extLst>
      <p:ext uri="{BB962C8B-B14F-4D97-AF65-F5344CB8AC3E}">
        <p14:creationId xmlns:p14="http://schemas.microsoft.com/office/powerpoint/2010/main" val="1194667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3E64803-4D77-4DC7-BE56-5070F0336BC3}"/>
              </a:ext>
            </a:extLst>
          </p:cNvPr>
          <p:cNvSpPr>
            <a:spLocks noGrp="1"/>
          </p:cNvSpPr>
          <p:nvPr>
            <p:ph type="title"/>
          </p:nvPr>
        </p:nvSpPr>
        <p:spPr/>
        <p:txBody>
          <a:bodyPr/>
          <a:lstStyle/>
          <a:p>
            <a:r>
              <a:rPr lang="el-GR" dirty="0"/>
              <a:t>Σκοπός του σεμιναρίου είναι να</a:t>
            </a:r>
            <a:r>
              <a:rPr lang="en-US" dirty="0"/>
              <a:t>:</a:t>
            </a:r>
            <a:endParaRPr lang="el-GR" dirty="0"/>
          </a:p>
        </p:txBody>
      </p:sp>
      <p:sp>
        <p:nvSpPr>
          <p:cNvPr id="3" name="Θέση περιεχομένου 2">
            <a:extLst>
              <a:ext uri="{FF2B5EF4-FFF2-40B4-BE49-F238E27FC236}">
                <a16:creationId xmlns:a16="http://schemas.microsoft.com/office/drawing/2014/main" id="{7D850AD4-B09C-4D56-B57A-C454B7F0FFA4}"/>
              </a:ext>
            </a:extLst>
          </p:cNvPr>
          <p:cNvSpPr>
            <a:spLocks noGrp="1"/>
          </p:cNvSpPr>
          <p:nvPr>
            <p:ph idx="1"/>
          </p:nvPr>
        </p:nvSpPr>
        <p:spPr/>
        <p:txBody>
          <a:bodyPr/>
          <a:lstStyle/>
          <a:p>
            <a:r>
              <a:rPr lang="el-GR" b="0" i="0" dirty="0" err="1">
                <a:solidFill>
                  <a:srgbClr val="000000"/>
                </a:solidFill>
                <a:effectLst/>
                <a:latin typeface="Roboto" panose="02000000000000000000" pitchFamily="2" charset="0"/>
              </a:rPr>
              <a:t>Εξερευνήσ</a:t>
            </a:r>
            <a:r>
              <a:rPr lang="en-US" b="0" i="0" dirty="0">
                <a:solidFill>
                  <a:srgbClr val="000000"/>
                </a:solidFill>
                <a:effectLst/>
                <a:latin typeface="Roboto" panose="02000000000000000000" pitchFamily="2" charset="0"/>
              </a:rPr>
              <a:t>o</a:t>
            </a:r>
            <a:r>
              <a:rPr lang="el-GR" b="0" i="0" dirty="0" err="1">
                <a:solidFill>
                  <a:srgbClr val="000000"/>
                </a:solidFill>
                <a:effectLst/>
                <a:latin typeface="Roboto" panose="02000000000000000000" pitchFamily="2" charset="0"/>
              </a:rPr>
              <a:t>υμε</a:t>
            </a:r>
            <a:r>
              <a:rPr lang="el-GR" b="0" i="0" dirty="0">
                <a:solidFill>
                  <a:srgbClr val="000000"/>
                </a:solidFill>
                <a:effectLst/>
                <a:latin typeface="Roboto" panose="02000000000000000000" pitchFamily="2" charset="0"/>
              </a:rPr>
              <a:t> πώς οι αγροτικές επιχειρήσεις δημιουργούν αξία για τους πελάτες τους </a:t>
            </a:r>
          </a:p>
          <a:p>
            <a:r>
              <a:rPr lang="el-GR" b="0" i="0" dirty="0">
                <a:solidFill>
                  <a:srgbClr val="000000"/>
                </a:solidFill>
                <a:effectLst/>
                <a:latin typeface="Roboto" panose="02000000000000000000" pitchFamily="2" charset="0"/>
              </a:rPr>
              <a:t>Κατανοήσουμε τον κύκλο ζωής των προϊόντων στις αγροτικές επιχειρήσεις αγορές </a:t>
            </a:r>
          </a:p>
          <a:p>
            <a:r>
              <a:rPr lang="el-GR" b="0" i="0" dirty="0">
                <a:solidFill>
                  <a:srgbClr val="000000"/>
                </a:solidFill>
                <a:effectLst/>
                <a:latin typeface="Roboto" panose="02000000000000000000" pitchFamily="2" charset="0"/>
              </a:rPr>
              <a:t>Προσδιορίσουμε βασικά χαρακτηριστικά των στρατηγικών τιμολόγησης των αγροτικών επιχειρήσεων </a:t>
            </a:r>
          </a:p>
          <a:p>
            <a:r>
              <a:rPr lang="el-GR" b="0" i="0" dirty="0">
                <a:solidFill>
                  <a:srgbClr val="000000"/>
                </a:solidFill>
                <a:effectLst/>
                <a:latin typeface="Roboto" panose="02000000000000000000" pitchFamily="2" charset="0"/>
              </a:rPr>
              <a:t>Συνοψίσουμε διάφορες μεθόδους προώθησης και αγοράς προϊόντων διαβιβάσεις </a:t>
            </a:r>
          </a:p>
          <a:p>
            <a:r>
              <a:rPr lang="el-GR" b="0" i="0" dirty="0">
                <a:solidFill>
                  <a:srgbClr val="000000"/>
                </a:solidFill>
                <a:effectLst/>
                <a:latin typeface="Roboto" panose="02000000000000000000" pitchFamily="2" charset="0"/>
              </a:rPr>
              <a:t>Εξερευνήσουμε το ρόλο των προσωπικών πωλήσεων στη στρατηγική μάρκετινγκ μιας αγροτικής επιχείρησης</a:t>
            </a:r>
          </a:p>
          <a:p>
            <a:r>
              <a:rPr lang="el-GR" b="0" i="0" dirty="0">
                <a:solidFill>
                  <a:srgbClr val="000000"/>
                </a:solidFill>
                <a:effectLst/>
                <a:latin typeface="Roboto" panose="02000000000000000000" pitchFamily="2" charset="0"/>
              </a:rPr>
              <a:t>Εξετάσουμε τα κανάλια διανομής στις αγροτικές επιχειρήσεις</a:t>
            </a:r>
            <a:endParaRPr lang="el-GR" dirty="0"/>
          </a:p>
        </p:txBody>
      </p:sp>
    </p:spTree>
    <p:extLst>
      <p:ext uri="{BB962C8B-B14F-4D97-AF65-F5344CB8AC3E}">
        <p14:creationId xmlns:p14="http://schemas.microsoft.com/office/powerpoint/2010/main" val="1601732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4F589A-F303-4CCC-9633-C74AF7606EAB}"/>
              </a:ext>
            </a:extLst>
          </p:cNvPr>
          <p:cNvSpPr>
            <a:spLocks noGrp="1"/>
          </p:cNvSpPr>
          <p:nvPr>
            <p:ph type="title"/>
          </p:nvPr>
        </p:nvSpPr>
        <p:spPr/>
        <p:txBody>
          <a:bodyPr/>
          <a:lstStyle/>
          <a:p>
            <a:r>
              <a:rPr lang="el-GR" b="0" i="0" dirty="0">
                <a:solidFill>
                  <a:srgbClr val="000000"/>
                </a:solidFill>
                <a:effectLst/>
                <a:latin typeface="Roboto" panose="02000000000000000000" pitchFamily="2" charset="0"/>
              </a:rPr>
              <a:t>Τι είναι η Αξία;</a:t>
            </a:r>
            <a:endParaRPr lang="el-GR" dirty="0"/>
          </a:p>
        </p:txBody>
      </p:sp>
      <p:sp>
        <p:nvSpPr>
          <p:cNvPr id="3" name="Θέση περιεχομένου 2">
            <a:extLst>
              <a:ext uri="{FF2B5EF4-FFF2-40B4-BE49-F238E27FC236}">
                <a16:creationId xmlns:a16="http://schemas.microsoft.com/office/drawing/2014/main" id="{2B8E9315-6D7C-4BA9-83B4-C17D31FDB1AA}"/>
              </a:ext>
            </a:extLst>
          </p:cNvPr>
          <p:cNvSpPr>
            <a:spLocks noGrp="1"/>
          </p:cNvSpPr>
          <p:nvPr>
            <p:ph idx="1"/>
          </p:nvPr>
        </p:nvSpPr>
        <p:spPr/>
        <p:txBody>
          <a:bodyPr/>
          <a:lstStyle/>
          <a:p>
            <a:r>
              <a:rPr lang="el-GR" b="0" i="0" dirty="0">
                <a:solidFill>
                  <a:srgbClr val="000000"/>
                </a:solidFill>
                <a:effectLst/>
                <a:latin typeface="Roboto" panose="02000000000000000000" pitchFamily="2" charset="0"/>
              </a:rPr>
              <a:t>Αξία για τους πελάτες: </a:t>
            </a:r>
          </a:p>
          <a:p>
            <a:pPr marL="0" indent="0">
              <a:buNone/>
            </a:pPr>
            <a:r>
              <a:rPr lang="el-GR" b="0" i="0" dirty="0">
                <a:solidFill>
                  <a:srgbClr val="000000"/>
                </a:solidFill>
                <a:effectLst/>
                <a:latin typeface="Roboto" panose="02000000000000000000" pitchFamily="2" charset="0"/>
              </a:rPr>
              <a:t>➢ Η αναλογία του τι λαμβάνουν (όφελος) προς τι δίνουν (κόστος) </a:t>
            </a:r>
          </a:p>
          <a:p>
            <a:pPr marL="0" indent="0">
              <a:buNone/>
            </a:pPr>
            <a:r>
              <a:rPr lang="el-GR" b="0" i="0" dirty="0">
                <a:solidFill>
                  <a:srgbClr val="000000"/>
                </a:solidFill>
                <a:effectLst/>
                <a:latin typeface="Roboto" panose="02000000000000000000" pitchFamily="2" charset="0"/>
              </a:rPr>
              <a:t>➢ Έμφαση στα αντιληπτά οφέλη και κόστη</a:t>
            </a:r>
            <a:endParaRPr lang="el-GR" dirty="0"/>
          </a:p>
        </p:txBody>
      </p:sp>
    </p:spTree>
    <p:extLst>
      <p:ext uri="{BB962C8B-B14F-4D97-AF65-F5344CB8AC3E}">
        <p14:creationId xmlns:p14="http://schemas.microsoft.com/office/powerpoint/2010/main" val="3272712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6E9FB238-898B-471E-8999-31E573DB48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02605" y="687136"/>
            <a:ext cx="6786790" cy="5483727"/>
          </a:xfrm>
          <a:prstGeom prst="rect">
            <a:avLst/>
          </a:prstGeom>
        </p:spPr>
      </p:pic>
    </p:spTree>
    <p:extLst>
      <p:ext uri="{BB962C8B-B14F-4D97-AF65-F5344CB8AC3E}">
        <p14:creationId xmlns:p14="http://schemas.microsoft.com/office/powerpoint/2010/main" val="558486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A9A3598-DD87-4506-B7B0-0CD0211AC2BD}"/>
              </a:ext>
            </a:extLst>
          </p:cNvPr>
          <p:cNvSpPr>
            <a:spLocks noGrp="1"/>
          </p:cNvSpPr>
          <p:nvPr>
            <p:ph type="title"/>
          </p:nvPr>
        </p:nvSpPr>
        <p:spPr/>
        <p:txBody>
          <a:bodyPr/>
          <a:lstStyle/>
          <a:p>
            <a:endParaRPr lang="el-GR"/>
          </a:p>
        </p:txBody>
      </p:sp>
      <p:pic>
        <p:nvPicPr>
          <p:cNvPr id="5" name="Θέση περιεχομένου 4">
            <a:extLst>
              <a:ext uri="{FF2B5EF4-FFF2-40B4-BE49-F238E27FC236}">
                <a16:creationId xmlns:a16="http://schemas.microsoft.com/office/drawing/2014/main" id="{37ACAFFB-FF4F-4CD0-B860-8BBCAF73E45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71190"/>
          </a:xfrm>
        </p:spPr>
      </p:pic>
    </p:spTree>
    <p:extLst>
      <p:ext uri="{BB962C8B-B14F-4D97-AF65-F5344CB8AC3E}">
        <p14:creationId xmlns:p14="http://schemas.microsoft.com/office/powerpoint/2010/main" val="1616992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92425AD-124F-48F1-A5FE-8DFE5502E5AE}"/>
              </a:ext>
            </a:extLst>
          </p:cNvPr>
          <p:cNvSpPr>
            <a:spLocks noGrp="1"/>
          </p:cNvSpPr>
          <p:nvPr>
            <p:ph type="title"/>
          </p:nvPr>
        </p:nvSpPr>
        <p:spPr/>
        <p:txBody>
          <a:bodyPr/>
          <a:lstStyle/>
          <a:p>
            <a:r>
              <a:rPr lang="el-GR" dirty="0"/>
              <a:t>Στάδια ζωής ενός προϊόντος</a:t>
            </a:r>
          </a:p>
        </p:txBody>
      </p:sp>
      <p:pic>
        <p:nvPicPr>
          <p:cNvPr id="5" name="Θέση περιεχομένου 4">
            <a:extLst>
              <a:ext uri="{FF2B5EF4-FFF2-40B4-BE49-F238E27FC236}">
                <a16:creationId xmlns:a16="http://schemas.microsoft.com/office/drawing/2014/main" id="{DDBE6723-082B-48EE-9E22-A21B4CCB5E7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22514" y="2455640"/>
            <a:ext cx="4946972" cy="3778250"/>
          </a:xfrm>
          <a:prstGeom prst="rect">
            <a:avLst/>
          </a:prstGeom>
          <a:ln>
            <a:noFill/>
          </a:ln>
          <a:effectLst>
            <a:softEdge rad="112500"/>
          </a:effectLst>
        </p:spPr>
      </p:pic>
    </p:spTree>
    <p:extLst>
      <p:ext uri="{BB962C8B-B14F-4D97-AF65-F5344CB8AC3E}">
        <p14:creationId xmlns:p14="http://schemas.microsoft.com/office/powerpoint/2010/main" val="735820789"/>
      </p:ext>
    </p:extLst>
  </p:cSld>
  <p:clrMapOvr>
    <a:masterClrMapping/>
  </p:clrMapOvr>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320</TotalTime>
  <Words>2165</Words>
  <Application>Microsoft Office PowerPoint</Application>
  <PresentationFormat>Ευρεία οθόνη</PresentationFormat>
  <Paragraphs>152</Paragraphs>
  <Slides>33</Slides>
  <Notes>0</Notes>
  <HiddenSlides>0</HiddenSlides>
  <MMClips>0</MMClips>
  <ScaleCrop>false</ScaleCrop>
  <HeadingPairs>
    <vt:vector size="6" baseType="variant">
      <vt:variant>
        <vt:lpstr>Γραμματοσειρές που χρησιμοποιούνται</vt:lpstr>
      </vt:variant>
      <vt:variant>
        <vt:i4>9</vt:i4>
      </vt:variant>
      <vt:variant>
        <vt:lpstr>Θέμα</vt:lpstr>
      </vt:variant>
      <vt:variant>
        <vt:i4>1</vt:i4>
      </vt:variant>
      <vt:variant>
        <vt:lpstr>Τίτλοι διαφανειών</vt:lpstr>
      </vt:variant>
      <vt:variant>
        <vt:i4>33</vt:i4>
      </vt:variant>
    </vt:vector>
  </HeadingPairs>
  <TitlesOfParts>
    <vt:vector size="43" baseType="lpstr">
      <vt:lpstr>Arial</vt:lpstr>
      <vt:lpstr>Century Gothic</vt:lpstr>
      <vt:lpstr>cfastystd-book</vt:lpstr>
      <vt:lpstr>Roboto</vt:lpstr>
      <vt:lpstr>Roboto</vt:lpstr>
      <vt:lpstr>Söhne</vt:lpstr>
      <vt:lpstr>Times New Roman</vt:lpstr>
      <vt:lpstr>Wingdings</vt:lpstr>
      <vt:lpstr>Wingdings 3</vt:lpstr>
      <vt:lpstr>Θρόισμα</vt:lpstr>
      <vt:lpstr>Agricultural Knowledge</vt:lpstr>
      <vt:lpstr>Τι είναι Μάρκετινγκ</vt:lpstr>
      <vt:lpstr>Τα βασικά θεμέλια του Μάρκετινγκ είναι: </vt:lpstr>
      <vt:lpstr>Τι είναι Αγροτικό Μάρκετινγκ</vt:lpstr>
      <vt:lpstr>Σκοπός του σεμιναρίου είναι να:</vt:lpstr>
      <vt:lpstr>Τι είναι η Αξία;</vt:lpstr>
      <vt:lpstr>Παρουσίαση του PowerPoint</vt:lpstr>
      <vt:lpstr>Παρουσίαση του PowerPoint</vt:lpstr>
      <vt:lpstr>Στάδια ζωής ενός προϊόντος</vt:lpstr>
      <vt:lpstr>Τι είναι το Μείγμα Μάρκετινγκ?</vt:lpstr>
      <vt:lpstr>Προϊόν </vt:lpstr>
      <vt:lpstr>Νέο προϊόν</vt:lpstr>
      <vt:lpstr>Τιμή</vt:lpstr>
      <vt:lpstr>Διάγνωση τιμών αγροτικών προϊόντων</vt:lpstr>
      <vt:lpstr>Διανομή</vt:lpstr>
      <vt:lpstr>Κόστος φυσικής διανομής</vt:lpstr>
      <vt:lpstr>Προώθηση</vt:lpstr>
      <vt:lpstr>Επιλογή Μέσων Προώθησης</vt:lpstr>
      <vt:lpstr>BRANDING</vt:lpstr>
      <vt:lpstr>Τι είναι Branding</vt:lpstr>
      <vt:lpstr>Τι είναι ο σχεδιασμός ταυτότητας;</vt:lpstr>
      <vt:lpstr>Brand Name: Tips</vt:lpstr>
      <vt:lpstr>Τι είναι ένα Λογότυπο;</vt:lpstr>
      <vt:lpstr>Λογότυπο </vt:lpstr>
      <vt:lpstr>JOIN US</vt:lpstr>
      <vt:lpstr>Συμπεριφορά Καταναλωτή </vt:lpstr>
      <vt:lpstr>Συμπεριφορά Καταναλωτή</vt:lpstr>
      <vt:lpstr>Ικανοποίηση – Αγορά Προϊόντων</vt:lpstr>
      <vt:lpstr>Συμπεριφορά Καταναλωτή - Εισόδημα</vt:lpstr>
      <vt:lpstr>Συμπεριφορά Καταναλωτή - Χρόνος</vt:lpstr>
      <vt:lpstr>Συμπεριφορά Καταναλωτή - Διαφήμιση</vt:lpstr>
      <vt:lpstr>Συμπεριφορά Καταναλωτή - Διαφήμιση</vt:lpstr>
      <vt:lpstr>Τέλος Σεμιναρίου</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Agricultural Knowledge</dc:title>
  <dc:creator>Dimitris Makrygiannis</dc:creator>
  <cp:lastModifiedBy>Dimitris Makrygiannis</cp:lastModifiedBy>
  <cp:revision>4</cp:revision>
  <dcterms:created xsi:type="dcterms:W3CDTF">2023-01-28T11:27:42Z</dcterms:created>
  <dcterms:modified xsi:type="dcterms:W3CDTF">2023-01-29T17:36:35Z</dcterms:modified>
</cp:coreProperties>
</file>