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89" r:id="rId3"/>
    <p:sldId id="295" r:id="rId4"/>
    <p:sldId id="296" r:id="rId5"/>
    <p:sldId id="297" r:id="rId6"/>
    <p:sldId id="298" r:id="rId7"/>
    <p:sldId id="299" r:id="rId8"/>
    <p:sldId id="300" r:id="rId9"/>
    <p:sldId id="301"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 id="314" r:id="rId23"/>
    <p:sldId id="315" r:id="rId24"/>
    <p:sldId id="317" r:id="rId25"/>
    <p:sldId id="318" r:id="rId26"/>
    <p:sldId id="320" r:id="rId27"/>
    <p:sldId id="321" r:id="rId28"/>
    <p:sldId id="322" r:id="rId29"/>
    <p:sldId id="319" r:id="rId30"/>
    <p:sldId id="323" r:id="rId31"/>
    <p:sldId id="324" r:id="rId32"/>
    <p:sldId id="325" r:id="rId33"/>
    <p:sldId id="326" r:id="rId34"/>
    <p:sldId id="327" r:id="rId35"/>
    <p:sldId id="328" r:id="rId36"/>
    <p:sldId id="288"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63D6E916-5F15-4F5D-9B0D-0481E68046C8}" type="datetimeFigureOut">
              <a:rPr lang="el-GR" smtClean="0"/>
              <a:t>3/2/2023</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2545423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3D6E916-5F15-4F5D-9B0D-0481E68046C8}" type="datetimeFigureOut">
              <a:rPr lang="el-GR" smtClean="0"/>
              <a:t>3/2/2023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1920167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3D6E916-5F15-4F5D-9B0D-0481E68046C8}" type="datetimeFigureOut">
              <a:rPr lang="el-GR" smtClean="0"/>
              <a:t>3/2/2023</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35C3D5-A871-4907-8440-62EBB5AFCF9A}"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199917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63D6E916-5F15-4F5D-9B0D-0481E68046C8}" type="datetimeFigureOut">
              <a:rPr lang="el-GR" smtClean="0"/>
              <a:t>3/2/2023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24804369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63D6E916-5F15-4F5D-9B0D-0481E68046C8}" type="datetimeFigureOut">
              <a:rPr lang="el-GR" smtClean="0"/>
              <a:t>3/2/2023</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35C3D5-A871-4907-8440-62EBB5AFCF9A}"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59563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63D6E916-5F15-4F5D-9B0D-0481E68046C8}" type="datetimeFigureOut">
              <a:rPr lang="el-GR" smtClean="0"/>
              <a:t>3/2/2023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28129359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3D6E916-5F15-4F5D-9B0D-0481E68046C8}" type="datetimeFigureOut">
              <a:rPr lang="el-GR" smtClean="0"/>
              <a:t>3/2/2023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393938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3D6E916-5F15-4F5D-9B0D-0481E68046C8}" type="datetimeFigureOut">
              <a:rPr lang="el-GR" smtClean="0"/>
              <a:t>3/2/2023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2820961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3D6E916-5F15-4F5D-9B0D-0481E68046C8}" type="datetimeFigureOut">
              <a:rPr lang="el-GR" smtClean="0"/>
              <a:t>3/2/2023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2751603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3D6E916-5F15-4F5D-9B0D-0481E68046C8}" type="datetimeFigureOut">
              <a:rPr lang="el-GR" smtClean="0"/>
              <a:t>3/2/2023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420827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63D6E916-5F15-4F5D-9B0D-0481E68046C8}" type="datetimeFigureOut">
              <a:rPr lang="el-GR" smtClean="0"/>
              <a:t>3/2/2023</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764808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63D6E916-5F15-4F5D-9B0D-0481E68046C8}" type="datetimeFigureOut">
              <a:rPr lang="el-GR" smtClean="0"/>
              <a:t>3/2/2023</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3359736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63D6E916-5F15-4F5D-9B0D-0481E68046C8}" type="datetimeFigureOut">
              <a:rPr lang="el-GR" smtClean="0"/>
              <a:t>3/2/2023</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2362489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D6E916-5F15-4F5D-9B0D-0481E68046C8}" type="datetimeFigureOut">
              <a:rPr lang="el-GR" smtClean="0"/>
              <a:t>3/2/2023</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1689936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63D6E916-5F15-4F5D-9B0D-0481E68046C8}" type="datetimeFigureOut">
              <a:rPr lang="el-GR" smtClean="0"/>
              <a:t>3/2/2023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3304985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63D6E916-5F15-4F5D-9B0D-0481E68046C8}" type="datetimeFigureOut">
              <a:rPr lang="el-GR" smtClean="0"/>
              <a:t>3/2/2023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2434393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3D6E916-5F15-4F5D-9B0D-0481E68046C8}" type="datetimeFigureOut">
              <a:rPr lang="el-GR" smtClean="0"/>
              <a:t>3/2/2023</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835C3D5-A871-4907-8440-62EBB5AFCF9A}" type="slidenum">
              <a:rPr lang="el-GR" smtClean="0"/>
              <a:t>‹#›</a:t>
            </a:fld>
            <a:endParaRPr lang="el-GR"/>
          </a:p>
        </p:txBody>
      </p:sp>
    </p:spTree>
    <p:extLst>
      <p:ext uri="{BB962C8B-B14F-4D97-AF65-F5344CB8AC3E}">
        <p14:creationId xmlns:p14="http://schemas.microsoft.com/office/powerpoint/2010/main" val="133485287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F4C6DE-F409-4C99-9C8D-84631D5B63C9}"/>
              </a:ext>
            </a:extLst>
          </p:cNvPr>
          <p:cNvSpPr>
            <a:spLocks noGrp="1"/>
          </p:cNvSpPr>
          <p:nvPr>
            <p:ph type="ctrTitle"/>
          </p:nvPr>
        </p:nvSpPr>
        <p:spPr>
          <a:xfrm>
            <a:off x="2589212" y="472736"/>
            <a:ext cx="8915399" cy="2262781"/>
          </a:xfrm>
        </p:spPr>
        <p:txBody>
          <a:bodyPr/>
          <a:lstStyle/>
          <a:p>
            <a:r>
              <a:rPr lang="en-US" dirty="0"/>
              <a:t>Agricultural Knowledge</a:t>
            </a:r>
            <a:endParaRPr lang="el-GR" dirty="0"/>
          </a:p>
        </p:txBody>
      </p:sp>
      <p:sp>
        <p:nvSpPr>
          <p:cNvPr id="3" name="Υπότιτλος 2">
            <a:extLst>
              <a:ext uri="{FF2B5EF4-FFF2-40B4-BE49-F238E27FC236}">
                <a16:creationId xmlns:a16="http://schemas.microsoft.com/office/drawing/2014/main" id="{D5F86373-6C69-4B4F-B945-43A8884AA111}"/>
              </a:ext>
            </a:extLst>
          </p:cNvPr>
          <p:cNvSpPr>
            <a:spLocks noGrp="1"/>
          </p:cNvSpPr>
          <p:nvPr>
            <p:ph type="subTitle" idx="1"/>
          </p:nvPr>
        </p:nvSpPr>
        <p:spPr>
          <a:xfrm>
            <a:off x="1941142" y="2698393"/>
            <a:ext cx="8915399" cy="1126283"/>
          </a:xfrm>
        </p:spPr>
        <p:txBody>
          <a:bodyPr/>
          <a:lstStyle/>
          <a:p>
            <a:pPr algn="ctr"/>
            <a:r>
              <a:rPr lang="el-GR" dirty="0"/>
              <a:t>Σεμινάρια για το Αγροτικό </a:t>
            </a:r>
            <a:r>
              <a:rPr lang="el-GR" dirty="0" err="1"/>
              <a:t>Επιχειρείν</a:t>
            </a:r>
            <a:endParaRPr lang="en-US" dirty="0"/>
          </a:p>
          <a:p>
            <a:pPr algn="ctr"/>
            <a:r>
              <a:rPr lang="el-GR" dirty="0"/>
              <a:t>Μέρος 2</a:t>
            </a:r>
          </a:p>
        </p:txBody>
      </p:sp>
      <p:sp>
        <p:nvSpPr>
          <p:cNvPr id="4" name="TextBox 3">
            <a:extLst>
              <a:ext uri="{FF2B5EF4-FFF2-40B4-BE49-F238E27FC236}">
                <a16:creationId xmlns:a16="http://schemas.microsoft.com/office/drawing/2014/main" id="{A7F5E12D-3FCE-42E4-AD26-3C61A580BC60}"/>
              </a:ext>
            </a:extLst>
          </p:cNvPr>
          <p:cNvSpPr txBox="1"/>
          <p:nvPr/>
        </p:nvSpPr>
        <p:spPr>
          <a:xfrm>
            <a:off x="2589212" y="4145883"/>
            <a:ext cx="5299969" cy="369332"/>
          </a:xfrm>
          <a:prstGeom prst="rect">
            <a:avLst/>
          </a:prstGeom>
          <a:noFill/>
        </p:spPr>
        <p:txBody>
          <a:bodyPr wrap="square" rtlCol="0">
            <a:spAutoFit/>
          </a:bodyPr>
          <a:lstStyle/>
          <a:p>
            <a:r>
              <a:rPr lang="el-GR" dirty="0"/>
              <a:t>Μία δράση του </a:t>
            </a:r>
            <a:r>
              <a:rPr lang="en-US" dirty="0"/>
              <a:t>Community in Disguise</a:t>
            </a:r>
            <a:r>
              <a:rPr lang="el-GR" dirty="0"/>
              <a:t>  </a:t>
            </a:r>
          </a:p>
        </p:txBody>
      </p:sp>
      <p:pic>
        <p:nvPicPr>
          <p:cNvPr id="14" name="Εικόνα 13">
            <a:extLst>
              <a:ext uri="{FF2B5EF4-FFF2-40B4-BE49-F238E27FC236}">
                <a16:creationId xmlns:a16="http://schemas.microsoft.com/office/drawing/2014/main" id="{F34BF5B8-10D3-4791-9927-EED7D8643B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9181" y="3767407"/>
            <a:ext cx="903829" cy="1126283"/>
          </a:xfrm>
          <a:prstGeom prst="rect">
            <a:avLst/>
          </a:prstGeom>
        </p:spPr>
      </p:pic>
      <p:sp>
        <p:nvSpPr>
          <p:cNvPr id="15" name="TextBox 14">
            <a:extLst>
              <a:ext uri="{FF2B5EF4-FFF2-40B4-BE49-F238E27FC236}">
                <a16:creationId xmlns:a16="http://schemas.microsoft.com/office/drawing/2014/main" id="{636D0230-9E51-435D-A492-2DAFFFE61AA7}"/>
              </a:ext>
            </a:extLst>
          </p:cNvPr>
          <p:cNvSpPr txBox="1"/>
          <p:nvPr/>
        </p:nvSpPr>
        <p:spPr>
          <a:xfrm>
            <a:off x="5947340" y="6200598"/>
            <a:ext cx="2959332" cy="369332"/>
          </a:xfrm>
          <a:prstGeom prst="rect">
            <a:avLst/>
          </a:prstGeom>
          <a:noFill/>
        </p:spPr>
        <p:txBody>
          <a:bodyPr wrap="square" rtlCol="0">
            <a:spAutoFit/>
          </a:bodyPr>
          <a:lstStyle/>
          <a:p>
            <a:r>
              <a:rPr lang="el-GR" dirty="0"/>
              <a:t>Με την χρηματοδότηση</a:t>
            </a:r>
            <a:r>
              <a:rPr lang="en-US" dirty="0"/>
              <a:t>:</a:t>
            </a:r>
            <a:endParaRPr lang="el-GR" dirty="0"/>
          </a:p>
        </p:txBody>
      </p:sp>
      <p:pic>
        <p:nvPicPr>
          <p:cNvPr id="17" name="Εικόνα 16">
            <a:extLst>
              <a:ext uri="{FF2B5EF4-FFF2-40B4-BE49-F238E27FC236}">
                <a16:creationId xmlns:a16="http://schemas.microsoft.com/office/drawing/2014/main" id="{7ED1D261-EA0E-48A7-92F5-3438B703EA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03154" y="5962245"/>
            <a:ext cx="1012698" cy="903031"/>
          </a:xfrm>
          <a:prstGeom prst="rect">
            <a:avLst/>
          </a:prstGeom>
        </p:spPr>
      </p:pic>
      <p:pic>
        <p:nvPicPr>
          <p:cNvPr id="21" name="Εικόνα 20">
            <a:extLst>
              <a:ext uri="{FF2B5EF4-FFF2-40B4-BE49-F238E27FC236}">
                <a16:creationId xmlns:a16="http://schemas.microsoft.com/office/drawing/2014/main" id="{8D2B5F7D-69D3-44F3-ABD4-F5E95BFF45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15852" y="5969522"/>
            <a:ext cx="1876148" cy="888478"/>
          </a:xfrm>
          <a:prstGeom prst="rect">
            <a:avLst/>
          </a:prstGeom>
        </p:spPr>
      </p:pic>
    </p:spTree>
    <p:extLst>
      <p:ext uri="{BB962C8B-B14F-4D97-AF65-F5344CB8AC3E}">
        <p14:creationId xmlns:p14="http://schemas.microsoft.com/office/powerpoint/2010/main" val="857794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30184D-B2F5-48BF-E2B3-7B4455C0C324}"/>
              </a:ext>
            </a:extLst>
          </p:cNvPr>
          <p:cNvSpPr>
            <a:spLocks noGrp="1"/>
          </p:cNvSpPr>
          <p:nvPr>
            <p:ph type="title"/>
          </p:nvPr>
        </p:nvSpPr>
        <p:spPr/>
        <p:txBody>
          <a:bodyPr/>
          <a:lstStyle/>
          <a:p>
            <a:r>
              <a:rPr lang="el-GR" b="1" i="0" dirty="0">
                <a:solidFill>
                  <a:schemeClr val="tx1"/>
                </a:solidFill>
                <a:effectLst/>
                <a:latin typeface="Open Sans" panose="020B0606030504020204" pitchFamily="34" charset="0"/>
              </a:rPr>
              <a:t>Γιατί να επενδύσετε στην Ελλάδα</a:t>
            </a:r>
            <a:br>
              <a:rPr lang="el-GR" b="1" i="0" dirty="0">
                <a:solidFill>
                  <a:schemeClr val="tx1"/>
                </a:solidFill>
                <a:effectLst/>
                <a:latin typeface="Open Sans" panose="020B0606030504020204" pitchFamily="34" charset="0"/>
              </a:rPr>
            </a:br>
            <a:endParaRPr lang="el-GR" dirty="0">
              <a:solidFill>
                <a:schemeClr val="tx1"/>
              </a:solidFill>
            </a:endParaRPr>
          </a:p>
        </p:txBody>
      </p:sp>
      <p:sp>
        <p:nvSpPr>
          <p:cNvPr id="3" name="Θέση περιεχομένου 2">
            <a:extLst>
              <a:ext uri="{FF2B5EF4-FFF2-40B4-BE49-F238E27FC236}">
                <a16:creationId xmlns:a16="http://schemas.microsoft.com/office/drawing/2014/main" id="{92C7B571-8663-8A26-262B-51BF70E69C15}"/>
              </a:ext>
            </a:extLst>
          </p:cNvPr>
          <p:cNvSpPr>
            <a:spLocks noGrp="1"/>
          </p:cNvSpPr>
          <p:nvPr>
            <p:ph idx="1"/>
          </p:nvPr>
        </p:nvSpPr>
        <p:spPr/>
        <p:txBody>
          <a:bodyPr>
            <a:normAutofit fontScale="85000" lnSpcReduction="10000"/>
          </a:bodyPr>
          <a:lstStyle/>
          <a:p>
            <a:pPr algn="just"/>
            <a:r>
              <a:rPr lang="el-GR" b="1" i="0" dirty="0">
                <a:solidFill>
                  <a:srgbClr val="483A2F"/>
                </a:solidFill>
                <a:effectLst/>
                <a:latin typeface="Source Sans Pro" panose="020B0503030403020204" pitchFamily="34" charset="0"/>
              </a:rPr>
              <a:t>Αξία επωνυμίας / ανταγωνιστική τοποθέτηση:</a:t>
            </a:r>
            <a:r>
              <a:rPr lang="el-GR" b="0" i="0" dirty="0">
                <a:solidFill>
                  <a:srgbClr val="483A2F"/>
                </a:solidFill>
                <a:effectLst/>
                <a:latin typeface="Source Sans Pro" panose="020B0503030403020204" pitchFamily="34" charset="0"/>
              </a:rPr>
              <a:t> Η Ελληνική διατροφή θεωρείται κορυφαίο παράδειγμα Μεσογειακής διατροφής. Έχει αναγνωριστεί παγκοσμίως ως η πιο υγιεινή και με την υψηλότερη διατροφική αξία.</a:t>
            </a:r>
          </a:p>
          <a:p>
            <a:pPr algn="just"/>
            <a:r>
              <a:rPr lang="el-GR" b="1" i="0" dirty="0">
                <a:solidFill>
                  <a:srgbClr val="483A2F"/>
                </a:solidFill>
                <a:effectLst/>
                <a:latin typeface="Source Sans Pro" panose="020B0503030403020204" pitchFamily="34" charset="0"/>
              </a:rPr>
              <a:t>Γεωγραφικές και κλιματικές συνθήκες:</a:t>
            </a:r>
            <a:r>
              <a:rPr lang="el-GR" b="0" i="0" dirty="0">
                <a:solidFill>
                  <a:srgbClr val="483A2F"/>
                </a:solidFill>
                <a:effectLst/>
                <a:latin typeface="Source Sans Pro" panose="020B0503030403020204" pitchFamily="34" charset="0"/>
              </a:rPr>
              <a:t> Η γεωγραφική θέση της Ελλάδας και το ήπιο κλίμα της συνθέτουν τις ιδανικές συνθήκες και προσφέρουν το ιδανικό έδαφος για να ευδοκιμήσουν ορισμένες από τις πιο ιδιαίτερες και υψηλής ποιότητας πρώτες ύλες, συμπεριλαμβανομένων και εξωτικών συστατικών όπως η τρούφα και το </a:t>
            </a:r>
            <a:r>
              <a:rPr lang="el-GR" b="0" i="0" dirty="0" err="1">
                <a:solidFill>
                  <a:srgbClr val="483A2F"/>
                </a:solidFill>
                <a:effectLst/>
                <a:latin typeface="Source Sans Pro" panose="020B0503030403020204" pitchFamily="34" charset="0"/>
              </a:rPr>
              <a:t>σαφράν</a:t>
            </a:r>
            <a:r>
              <a:rPr lang="el-GR" b="0" i="0" dirty="0">
                <a:solidFill>
                  <a:srgbClr val="483A2F"/>
                </a:solidFill>
                <a:effectLst/>
                <a:latin typeface="Source Sans Pro" panose="020B0503030403020204" pitchFamily="34" charset="0"/>
              </a:rPr>
              <a:t>.</a:t>
            </a:r>
          </a:p>
          <a:p>
            <a:pPr algn="just"/>
            <a:r>
              <a:rPr lang="el-GR" b="1" i="0" dirty="0">
                <a:solidFill>
                  <a:srgbClr val="483A2F"/>
                </a:solidFill>
                <a:effectLst/>
                <a:latin typeface="Source Sans Pro" panose="020B0503030403020204" pitchFamily="34" charset="0"/>
              </a:rPr>
              <a:t>Τοπικά προϊόντα υψηλής ποιότητας:</a:t>
            </a:r>
            <a:r>
              <a:rPr lang="el-GR" b="0" i="0" dirty="0">
                <a:solidFill>
                  <a:srgbClr val="483A2F"/>
                </a:solidFill>
                <a:effectLst/>
                <a:latin typeface="Source Sans Pro" panose="020B0503030403020204" pitchFamily="34" charset="0"/>
              </a:rPr>
              <a:t> Η Ελλάδα διαθέτει ένα μεγάλο αριθμό προϊόντων Προστατευόμενης Ονομασίας Προέλευσης (ΠΟΠ), καθώς και τοπικών προϊόντων που αναγνωρίζονται ως μοναδικής και εξαιρετικής ποιότητας από τους μεγαλύτερους σεφ του κόσμου.</a:t>
            </a:r>
          </a:p>
          <a:p>
            <a:r>
              <a:rPr lang="el-GR" b="1" i="0" dirty="0">
                <a:solidFill>
                  <a:srgbClr val="483A2F"/>
                </a:solidFill>
                <a:effectLst/>
                <a:latin typeface="Source Sans Pro" panose="020B0503030403020204" pitchFamily="34" charset="0"/>
              </a:rPr>
              <a:t>Εξειδικευμένη τεχνογνωσία και σημαντική εμπειρία:</a:t>
            </a:r>
            <a:r>
              <a:rPr lang="el-GR" b="0" i="0" dirty="0">
                <a:solidFill>
                  <a:srgbClr val="483A2F"/>
                </a:solidFill>
                <a:effectLst/>
                <a:latin typeface="Source Sans Pro" panose="020B0503030403020204" pitchFamily="34" charset="0"/>
              </a:rPr>
              <a:t> Τα τρόφιμα και η γεωργική παραγωγή ήταν ανέκαθεν από τις κύριες ασχολίες των Ελλήνων, γεγονός που δικαιολογεί την ύπαρξη σημαντικού αγροτικού και ερευνητικού δυναμικού. Η χώρα διαθέτει άρτια εκπαιδευμένους επιστήμονες τεχνολογίας τροφίμων, καθώς επίσης και καλλιεργητές-παραγωγούς με σημαντική εμπειρία και τεχνογνωσία.</a:t>
            </a:r>
          </a:p>
          <a:p>
            <a:endParaRPr lang="el-GR" dirty="0"/>
          </a:p>
        </p:txBody>
      </p:sp>
    </p:spTree>
    <p:extLst>
      <p:ext uri="{BB962C8B-B14F-4D97-AF65-F5344CB8AC3E}">
        <p14:creationId xmlns:p14="http://schemas.microsoft.com/office/powerpoint/2010/main" val="626970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B155CD-166D-DD90-1C07-06765773516B}"/>
              </a:ext>
            </a:extLst>
          </p:cNvPr>
          <p:cNvSpPr>
            <a:spLocks noGrp="1"/>
          </p:cNvSpPr>
          <p:nvPr>
            <p:ph type="title"/>
          </p:nvPr>
        </p:nvSpPr>
        <p:spPr/>
        <p:txBody>
          <a:bodyPr/>
          <a:lstStyle/>
          <a:p>
            <a:r>
              <a:rPr lang="el-GR" b="1" i="0" dirty="0">
                <a:solidFill>
                  <a:srgbClr val="483A2F"/>
                </a:solidFill>
                <a:effectLst/>
                <a:latin typeface="Source Sans Pro" panose="020B0503030403020204" pitchFamily="34" charset="0"/>
              </a:rPr>
              <a:t>ΚΥΡΙΕΣ ΕΠΕΝΔΥΤΙΚΕΣ ΕΥΚΑΙΡΙΕΣ</a:t>
            </a:r>
            <a:br>
              <a:rPr lang="el-GR" b="0" i="0" dirty="0">
                <a:solidFill>
                  <a:srgbClr val="483A2F"/>
                </a:solidFill>
                <a:effectLst/>
                <a:latin typeface="Source Sans Pro" panose="020B0503030403020204" pitchFamily="34" charset="0"/>
              </a:rPr>
            </a:br>
            <a:endParaRPr lang="el-GR" dirty="0"/>
          </a:p>
        </p:txBody>
      </p:sp>
      <p:sp>
        <p:nvSpPr>
          <p:cNvPr id="3" name="Θέση περιεχομένου 2">
            <a:extLst>
              <a:ext uri="{FF2B5EF4-FFF2-40B4-BE49-F238E27FC236}">
                <a16:creationId xmlns:a16="http://schemas.microsoft.com/office/drawing/2014/main" id="{FCA65E52-7E05-6139-293E-277A586A0688}"/>
              </a:ext>
            </a:extLst>
          </p:cNvPr>
          <p:cNvSpPr>
            <a:spLocks noGrp="1"/>
          </p:cNvSpPr>
          <p:nvPr>
            <p:ph idx="1"/>
          </p:nvPr>
        </p:nvSpPr>
        <p:spPr/>
        <p:txBody>
          <a:bodyPr>
            <a:normAutofit/>
          </a:bodyPr>
          <a:lstStyle/>
          <a:p>
            <a:pPr algn="just">
              <a:buFont typeface="Arial" panose="020B0604020202020204" pitchFamily="34" charset="0"/>
              <a:buChar char="•"/>
            </a:pPr>
            <a:r>
              <a:rPr lang="el-GR" b="0" i="0" dirty="0">
                <a:solidFill>
                  <a:srgbClr val="483A2F"/>
                </a:solidFill>
                <a:effectLst/>
                <a:latin typeface="Source Sans Pro" panose="020B0503030403020204" pitchFamily="34" charset="0"/>
              </a:rPr>
              <a:t>Επανατοποθέτηση και εδραίωση της πρωτογενούς παραγωγής τροφίμων με χρήση νέων τεχνολογιών (υδροπονία, θερμοκήπια κ.λπ.) και υψηλής αξίας καλλιέργειες.</a:t>
            </a:r>
          </a:p>
          <a:p>
            <a:pPr algn="just">
              <a:buFont typeface="Arial" panose="020B0604020202020204" pitchFamily="34" charset="0"/>
              <a:buChar char="•"/>
            </a:pPr>
            <a:r>
              <a:rPr lang="el-GR" b="0" i="0" dirty="0">
                <a:solidFill>
                  <a:srgbClr val="483A2F"/>
                </a:solidFill>
                <a:effectLst/>
                <a:latin typeface="Source Sans Pro" panose="020B0503030403020204" pitchFamily="34" charset="0"/>
              </a:rPr>
              <a:t>Συμμετοχή στην ανάπτυξη και την εδραίωση των παραγωγών βιολογικών προϊόντων με σημαντική εξαγωγική δυνατότητα.</a:t>
            </a:r>
          </a:p>
          <a:p>
            <a:pPr algn="just">
              <a:buFont typeface="Arial" panose="020B0604020202020204" pitchFamily="34" charset="0"/>
              <a:buChar char="•"/>
            </a:pPr>
            <a:r>
              <a:rPr lang="el-GR" b="0" i="0" dirty="0">
                <a:solidFill>
                  <a:srgbClr val="483A2F"/>
                </a:solidFill>
                <a:effectLst/>
                <a:latin typeface="Source Sans Pro" panose="020B0503030403020204" pitchFamily="34" charset="0"/>
              </a:rPr>
              <a:t>Ανάπτυξη συσκευασιών υψηλής αισθητικής, συνεχής αύξηση εξαγωγών και έμφαση σε ενέργειες μάρκετινγκ για παραδοσιακές κατηγορίες ελληνικών προϊόντων , όπως το ελαιόλαδο, τα βότανα και τα ψάρια ιχθυοκαλλιέργειας.</a:t>
            </a:r>
          </a:p>
          <a:p>
            <a:pPr algn="just">
              <a:buFont typeface="Arial" panose="020B0604020202020204" pitchFamily="34" charset="0"/>
              <a:buChar char="•"/>
            </a:pPr>
            <a:r>
              <a:rPr lang="el-GR" b="0" i="0" dirty="0">
                <a:solidFill>
                  <a:srgbClr val="483A2F"/>
                </a:solidFill>
                <a:effectLst/>
                <a:latin typeface="Source Sans Pro" panose="020B0503030403020204" pitchFamily="34" charset="0"/>
              </a:rPr>
              <a:t>Επενδύσεις σε αγορές “</a:t>
            </a:r>
            <a:r>
              <a:rPr lang="el-GR" b="0" i="0" dirty="0" err="1">
                <a:solidFill>
                  <a:srgbClr val="483A2F"/>
                </a:solidFill>
                <a:effectLst/>
                <a:latin typeface="Source Sans Pro" panose="020B0503030403020204" pitchFamily="34" charset="0"/>
              </a:rPr>
              <a:t>boutique</a:t>
            </a:r>
            <a:r>
              <a:rPr lang="el-GR" b="0" i="0" dirty="0">
                <a:solidFill>
                  <a:srgbClr val="483A2F"/>
                </a:solidFill>
                <a:effectLst/>
                <a:latin typeface="Source Sans Pro" panose="020B0503030403020204" pitchFamily="34" charset="0"/>
              </a:rPr>
              <a:t>” και “</a:t>
            </a:r>
            <a:r>
              <a:rPr lang="el-GR" b="0" i="0" dirty="0" err="1">
                <a:solidFill>
                  <a:srgbClr val="483A2F"/>
                </a:solidFill>
                <a:effectLst/>
                <a:latin typeface="Source Sans Pro" panose="020B0503030403020204" pitchFamily="34" charset="0"/>
              </a:rPr>
              <a:t>niche</a:t>
            </a:r>
            <a:r>
              <a:rPr lang="el-GR" b="0" i="0" dirty="0">
                <a:solidFill>
                  <a:srgbClr val="483A2F"/>
                </a:solidFill>
                <a:effectLst/>
                <a:latin typeface="Source Sans Pro" panose="020B0503030403020204" pitchFamily="34" charset="0"/>
              </a:rPr>
              <a:t>”, αξιοποιώντας τις υψηλής ποιότητας πρώτες ύλες, τα πρότυπα παραγωγής της ΕΕ, και τα χαμηλά λειτουργικά έξοδα</a:t>
            </a:r>
          </a:p>
          <a:p>
            <a:pPr marL="0" indent="0">
              <a:buNone/>
            </a:pPr>
            <a:endParaRPr lang="el-GR" dirty="0"/>
          </a:p>
        </p:txBody>
      </p:sp>
    </p:spTree>
    <p:extLst>
      <p:ext uri="{BB962C8B-B14F-4D97-AF65-F5344CB8AC3E}">
        <p14:creationId xmlns:p14="http://schemas.microsoft.com/office/powerpoint/2010/main" val="1976890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063335-28E6-E510-CC12-DDCC9E51FE39}"/>
              </a:ext>
            </a:extLst>
          </p:cNvPr>
          <p:cNvSpPr>
            <a:spLocks noGrp="1"/>
          </p:cNvSpPr>
          <p:nvPr>
            <p:ph type="title"/>
          </p:nvPr>
        </p:nvSpPr>
        <p:spPr/>
        <p:txBody>
          <a:bodyPr/>
          <a:lstStyle/>
          <a:p>
            <a:r>
              <a:rPr lang="el-GR" b="1" i="0" dirty="0">
                <a:solidFill>
                  <a:srgbClr val="483A2F"/>
                </a:solidFill>
                <a:effectLst/>
                <a:latin typeface="Source Sans Pro" panose="020B0503030403020204" pitchFamily="34" charset="0"/>
              </a:rPr>
              <a:t>ΚΥΡΙΕΣ ΕΠΕΝΔΥΤΙΚΕΣ ΕΥΚΑΙΡΙΕΣ</a:t>
            </a:r>
            <a:br>
              <a:rPr lang="el-GR" b="0" i="0" dirty="0">
                <a:solidFill>
                  <a:srgbClr val="483A2F"/>
                </a:solidFill>
                <a:effectLst/>
                <a:latin typeface="Source Sans Pro" panose="020B0503030403020204" pitchFamily="34" charset="0"/>
              </a:rPr>
            </a:br>
            <a:endParaRPr lang="el-GR" dirty="0"/>
          </a:p>
        </p:txBody>
      </p:sp>
      <p:sp>
        <p:nvSpPr>
          <p:cNvPr id="3" name="Θέση περιεχομένου 2">
            <a:extLst>
              <a:ext uri="{FF2B5EF4-FFF2-40B4-BE49-F238E27FC236}">
                <a16:creationId xmlns:a16="http://schemas.microsoft.com/office/drawing/2014/main" id="{F5CAB1FA-AA58-5403-6886-5DE625DCA345}"/>
              </a:ext>
            </a:extLst>
          </p:cNvPr>
          <p:cNvSpPr>
            <a:spLocks noGrp="1"/>
          </p:cNvSpPr>
          <p:nvPr>
            <p:ph idx="1"/>
          </p:nvPr>
        </p:nvSpPr>
        <p:spPr/>
        <p:txBody>
          <a:bodyPr/>
          <a:lstStyle/>
          <a:p>
            <a:pPr algn="just">
              <a:buFont typeface="Arial" panose="020B0604020202020204" pitchFamily="34" charset="0"/>
              <a:buChar char="•"/>
            </a:pPr>
            <a:r>
              <a:rPr lang="el-GR" b="0" i="0" dirty="0">
                <a:solidFill>
                  <a:srgbClr val="483A2F"/>
                </a:solidFill>
                <a:effectLst/>
                <a:latin typeface="Source Sans Pro" panose="020B0503030403020204" pitchFamily="34" charset="0"/>
              </a:rPr>
              <a:t>Ανάπτυξη </a:t>
            </a:r>
            <a:r>
              <a:rPr lang="el-GR" b="0" i="0" dirty="0" err="1">
                <a:solidFill>
                  <a:srgbClr val="483A2F"/>
                </a:solidFill>
                <a:effectLst/>
                <a:latin typeface="Source Sans Pro" panose="020B0503030403020204" pitchFamily="34" charset="0"/>
              </a:rPr>
              <a:t>προϊοντικών</a:t>
            </a:r>
            <a:r>
              <a:rPr lang="el-GR" b="0" i="0" dirty="0">
                <a:solidFill>
                  <a:srgbClr val="483A2F"/>
                </a:solidFill>
                <a:effectLst/>
                <a:latin typeface="Source Sans Pro" panose="020B0503030403020204" pitchFamily="34" charset="0"/>
              </a:rPr>
              <a:t> σειρών υψηλής προστιθέμενης αξίας με βάση τις παγκόσμιες τάσεις «Μεσογειακής Διατροφής» και τη ραγδαία αύξηση της ζήτησης στον τομέα των βιολογικών τροφίμων.</a:t>
            </a:r>
          </a:p>
          <a:p>
            <a:pPr algn="just">
              <a:buFont typeface="Arial" panose="020B0604020202020204" pitchFamily="34" charset="0"/>
              <a:buChar char="•"/>
            </a:pPr>
            <a:r>
              <a:rPr lang="el-GR" b="0" i="0" dirty="0">
                <a:solidFill>
                  <a:srgbClr val="483A2F"/>
                </a:solidFill>
                <a:effectLst/>
                <a:latin typeface="Source Sans Pro" panose="020B0503030403020204" pitchFamily="34" charset="0"/>
              </a:rPr>
              <a:t>Επενδύσεις στη μαζική αγορά παραγωγής τροφίμων ιδιωτικής ετικέτας ή επώνυμης χρήσης, επωφελούμενοι από την ελληνική πρόσβαση στις αναδυόμενες αγορές της Νοτιοανατολικής Ευρώπης όπου οι ελληνικές εταιρείες τροφίμων έχουν αναπτύξει ένα εκτεταμένο δίκτυο παραγωγής και διανομής.</a:t>
            </a:r>
          </a:p>
          <a:p>
            <a:pPr algn="just">
              <a:buFont typeface="Arial" panose="020B0604020202020204" pitchFamily="34" charset="0"/>
              <a:buChar char="•"/>
            </a:pPr>
            <a:r>
              <a:rPr lang="el-GR" b="0" i="0" dirty="0">
                <a:solidFill>
                  <a:srgbClr val="483A2F"/>
                </a:solidFill>
                <a:effectLst/>
                <a:latin typeface="Source Sans Pro" panose="020B0503030403020204" pitchFamily="34" charset="0"/>
              </a:rPr>
              <a:t>Ανάπτυξη νέων προϊόντων με βάση τις δυνατότητες έρευνας και ανάπτυξης των ελληνικών ερευνητικών κέντρων, καθώς και την εξοικείωση των Ελλήνων καταναλωτών με διεθνή προϊόντα τροφίμων, και εμπορικές επωνυμίες.</a:t>
            </a:r>
          </a:p>
          <a:p>
            <a:endParaRPr lang="el-GR" dirty="0"/>
          </a:p>
        </p:txBody>
      </p:sp>
    </p:spTree>
    <p:extLst>
      <p:ext uri="{BB962C8B-B14F-4D97-AF65-F5344CB8AC3E}">
        <p14:creationId xmlns:p14="http://schemas.microsoft.com/office/powerpoint/2010/main" val="990318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971105-CC10-60C0-C378-A0F9A5C53E3C}"/>
              </a:ext>
            </a:extLst>
          </p:cNvPr>
          <p:cNvSpPr>
            <a:spLocks noGrp="1"/>
          </p:cNvSpPr>
          <p:nvPr>
            <p:ph type="title"/>
          </p:nvPr>
        </p:nvSpPr>
        <p:spPr/>
        <p:txBody>
          <a:bodyPr/>
          <a:lstStyle/>
          <a:p>
            <a:r>
              <a:rPr lang="el-GR" dirty="0"/>
              <a:t>Ιδιωτικές Επενδύσεις</a:t>
            </a:r>
          </a:p>
        </p:txBody>
      </p:sp>
      <p:sp>
        <p:nvSpPr>
          <p:cNvPr id="3" name="Θέση περιεχομένου 2">
            <a:extLst>
              <a:ext uri="{FF2B5EF4-FFF2-40B4-BE49-F238E27FC236}">
                <a16:creationId xmlns:a16="http://schemas.microsoft.com/office/drawing/2014/main" id="{9CD3F43E-CADA-A353-C952-C2FF02C7A2DD}"/>
              </a:ext>
            </a:extLst>
          </p:cNvPr>
          <p:cNvSpPr>
            <a:spLocks noGrp="1"/>
          </p:cNvSpPr>
          <p:nvPr>
            <p:ph idx="1"/>
          </p:nvPr>
        </p:nvSpPr>
        <p:spPr/>
        <p:txBody>
          <a:bodyPr>
            <a:normAutofit fontScale="92500" lnSpcReduction="10000"/>
          </a:bodyPr>
          <a:lstStyle/>
          <a:p>
            <a:pPr algn="just"/>
            <a:r>
              <a:rPr lang="el-GR" b="0" i="0" dirty="0">
                <a:solidFill>
                  <a:srgbClr val="483A2F"/>
                </a:solidFill>
                <a:effectLst/>
                <a:latin typeface="Source Sans Pro" panose="020B0503030403020204" pitchFamily="34" charset="0"/>
              </a:rPr>
              <a:t>Ο ρόλος των ιδιωτικών επενδύσεων σε αυτή την προσπάθεια κρίνεται ιδιαίτερα σημαντικός, καθώς μέσα από την εισροή και διάθεση κεφαλαίων, τεχνογνωσίας και πρόσβασης σε μεγάλες αγορές του εξωτερικού, </a:t>
            </a:r>
          </a:p>
          <a:p>
            <a:pPr algn="just"/>
            <a:r>
              <a:rPr lang="el-GR" dirty="0">
                <a:solidFill>
                  <a:srgbClr val="483A2F"/>
                </a:solidFill>
                <a:latin typeface="Source Sans Pro" panose="020B0503030403020204" pitchFamily="34" charset="0"/>
              </a:rPr>
              <a:t>Ο</a:t>
            </a:r>
            <a:r>
              <a:rPr lang="el-GR" b="0" i="0" dirty="0">
                <a:solidFill>
                  <a:srgbClr val="483A2F"/>
                </a:solidFill>
                <a:effectLst/>
                <a:latin typeface="Source Sans Pro" panose="020B0503030403020204" pitchFamily="34" charset="0"/>
              </a:rPr>
              <a:t>ι Έλληνες παραγωγοί θα μεγιστοποιήσουν την προστιθέμενη αξία της παραγωγής τους και θα βελτιώσουν την ανταγωνιστικότητα τους.</a:t>
            </a:r>
          </a:p>
          <a:p>
            <a:pPr algn="just"/>
            <a:r>
              <a:rPr lang="el-GR" b="0" i="0" dirty="0">
                <a:solidFill>
                  <a:srgbClr val="483A2F"/>
                </a:solidFill>
                <a:effectLst/>
                <a:latin typeface="Source Sans Pro" panose="020B0503030403020204" pitchFamily="34" charset="0"/>
              </a:rPr>
              <a:t>Ορισμένοι τομείς υπόσχονται υψηλές αποδόσεις στους επενδυτές. Συγκεκριμένα, ορισμένα είδη καλλιέργειας θεωρούνται «εξαγωγικές μηχανές» (όπως για παράδειγμα τα σταφύλια, τα πορτοκάλια, τα ροδάκινα, τα νεκταρίνια και τα ακτινίδια). </a:t>
            </a:r>
          </a:p>
          <a:p>
            <a:pPr algn="just"/>
            <a:r>
              <a:rPr lang="el-GR" b="0" i="0" dirty="0">
                <a:solidFill>
                  <a:srgbClr val="483A2F"/>
                </a:solidFill>
                <a:effectLst/>
                <a:latin typeface="Source Sans Pro" panose="020B0503030403020204" pitchFamily="34" charset="0"/>
              </a:rPr>
              <a:t>Με την περαιτέρω τυποποίηση και κατάλληλη προώθηση μπορούν να ανταποκριθούν με επιτυχία στην Ευρωπαϊκή και παγκόσμια ζήτηση. </a:t>
            </a:r>
          </a:p>
          <a:p>
            <a:pPr algn="just"/>
            <a:r>
              <a:rPr lang="el-GR" b="0" i="0" dirty="0">
                <a:solidFill>
                  <a:srgbClr val="483A2F"/>
                </a:solidFill>
                <a:effectLst/>
                <a:latin typeface="Source Sans Pro" panose="020B0503030403020204" pitchFamily="34" charset="0"/>
              </a:rPr>
              <a:t>Ένας επιπλέον τομέας υψηλών προδιαγραφών είναι η παραγωγή οργανικών προϊόντων που λόγω της διαρκώς αυξανόμενης διεθνούς ζήτησης υπόσχονται σημαντικό περιθώριο κέρδους.</a:t>
            </a:r>
          </a:p>
          <a:p>
            <a:endParaRPr lang="el-GR" dirty="0"/>
          </a:p>
        </p:txBody>
      </p:sp>
    </p:spTree>
    <p:extLst>
      <p:ext uri="{BB962C8B-B14F-4D97-AF65-F5344CB8AC3E}">
        <p14:creationId xmlns:p14="http://schemas.microsoft.com/office/powerpoint/2010/main" val="1044520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1007C3-896B-29DC-7550-1866CA548FFF}"/>
              </a:ext>
            </a:extLst>
          </p:cNvPr>
          <p:cNvSpPr>
            <a:spLocks noGrp="1"/>
          </p:cNvSpPr>
          <p:nvPr>
            <p:ph type="title"/>
          </p:nvPr>
        </p:nvSpPr>
        <p:spPr/>
        <p:txBody>
          <a:bodyPr/>
          <a:lstStyle/>
          <a:p>
            <a:r>
              <a:rPr lang="el-GR" b="1" i="0" dirty="0">
                <a:solidFill>
                  <a:srgbClr val="483A2F"/>
                </a:solidFill>
                <a:effectLst/>
                <a:latin typeface="Source Sans Pro" panose="020B0503030403020204" pitchFamily="34" charset="0"/>
              </a:rPr>
              <a:t>Ελληνικά Τοπικά </a:t>
            </a:r>
            <a:r>
              <a:rPr lang="el-GR" b="1" dirty="0">
                <a:solidFill>
                  <a:srgbClr val="483A2F"/>
                </a:solidFill>
                <a:latin typeface="Source Sans Pro" panose="020B0503030403020204" pitchFamily="34" charset="0"/>
              </a:rPr>
              <a:t>Τ</a:t>
            </a:r>
            <a:r>
              <a:rPr lang="el-GR" b="1" i="0" dirty="0">
                <a:solidFill>
                  <a:srgbClr val="483A2F"/>
                </a:solidFill>
                <a:effectLst/>
                <a:latin typeface="Source Sans Pro" panose="020B0503030403020204" pitchFamily="34" charset="0"/>
              </a:rPr>
              <a:t>ρόφιμα</a:t>
            </a:r>
            <a:br>
              <a:rPr lang="el-GR" b="0" i="0" dirty="0">
                <a:solidFill>
                  <a:srgbClr val="483A2F"/>
                </a:solidFill>
                <a:effectLst/>
                <a:latin typeface="Source Sans Pro" panose="020B0503030403020204" pitchFamily="34" charset="0"/>
              </a:rPr>
            </a:br>
            <a:endParaRPr lang="el-GR" dirty="0"/>
          </a:p>
        </p:txBody>
      </p:sp>
      <p:sp>
        <p:nvSpPr>
          <p:cNvPr id="3" name="Θέση περιεχομένου 2">
            <a:extLst>
              <a:ext uri="{FF2B5EF4-FFF2-40B4-BE49-F238E27FC236}">
                <a16:creationId xmlns:a16="http://schemas.microsoft.com/office/drawing/2014/main" id="{37138409-20B9-708D-6621-9C0F4CDDB3F5}"/>
              </a:ext>
            </a:extLst>
          </p:cNvPr>
          <p:cNvSpPr>
            <a:spLocks noGrp="1"/>
          </p:cNvSpPr>
          <p:nvPr>
            <p:ph idx="1"/>
          </p:nvPr>
        </p:nvSpPr>
        <p:spPr/>
        <p:txBody>
          <a:bodyPr>
            <a:normAutofit/>
          </a:bodyPr>
          <a:lstStyle/>
          <a:p>
            <a:pPr algn="just"/>
            <a:r>
              <a:rPr lang="el-GR" b="0" i="0" dirty="0">
                <a:solidFill>
                  <a:srgbClr val="483A2F"/>
                </a:solidFill>
                <a:effectLst/>
                <a:latin typeface="Source Sans Pro" panose="020B0503030403020204" pitchFamily="34" charset="0"/>
              </a:rPr>
              <a:t>Η ελληνική αγορά τροφίμων διαθέτει ένα ευρύ φάσμα τοπικών προϊόντων: </a:t>
            </a:r>
          </a:p>
          <a:p>
            <a:pPr lvl="1" algn="just">
              <a:buFont typeface="Wingdings" panose="05000000000000000000" pitchFamily="2" charset="2"/>
              <a:buChar char="Ø"/>
            </a:pPr>
            <a:r>
              <a:rPr lang="el-GR" b="0" i="0" dirty="0">
                <a:solidFill>
                  <a:srgbClr val="483A2F"/>
                </a:solidFill>
                <a:effectLst/>
                <a:latin typeface="Source Sans Pro" panose="020B0503030403020204" pitchFamily="34" charset="0"/>
              </a:rPr>
              <a:t>μαστίχα Χίου </a:t>
            </a:r>
          </a:p>
          <a:p>
            <a:pPr lvl="1" algn="just">
              <a:buFont typeface="Wingdings" panose="05000000000000000000" pitchFamily="2" charset="2"/>
              <a:buChar char="Ø"/>
            </a:pPr>
            <a:r>
              <a:rPr lang="el-GR" b="0" i="0" dirty="0">
                <a:solidFill>
                  <a:srgbClr val="483A2F"/>
                </a:solidFill>
                <a:effectLst/>
                <a:latin typeface="Source Sans Pro" panose="020B0503030403020204" pitchFamily="34" charset="0"/>
              </a:rPr>
              <a:t>ελιές Καλαμάτας </a:t>
            </a:r>
          </a:p>
          <a:p>
            <a:pPr lvl="1" algn="just">
              <a:buFont typeface="Wingdings" panose="05000000000000000000" pitchFamily="2" charset="2"/>
              <a:buChar char="Ø"/>
            </a:pPr>
            <a:r>
              <a:rPr lang="el-GR" b="0" i="0" dirty="0">
                <a:solidFill>
                  <a:srgbClr val="483A2F"/>
                </a:solidFill>
                <a:effectLst/>
                <a:latin typeface="Source Sans Pro" panose="020B0503030403020204" pitchFamily="34" charset="0"/>
              </a:rPr>
              <a:t>κρόκος Κοζάνης</a:t>
            </a:r>
          </a:p>
          <a:p>
            <a:pPr lvl="1" algn="just">
              <a:buFont typeface="Wingdings" panose="05000000000000000000" pitchFamily="2" charset="2"/>
              <a:buChar char="Ø"/>
            </a:pPr>
            <a:r>
              <a:rPr lang="el-GR" b="0" i="0" dirty="0">
                <a:solidFill>
                  <a:srgbClr val="483A2F"/>
                </a:solidFill>
                <a:effectLst/>
                <a:latin typeface="Source Sans Pro" panose="020B0503030403020204" pitchFamily="34" charset="0"/>
              </a:rPr>
              <a:t>φιστίκια </a:t>
            </a:r>
            <a:r>
              <a:rPr lang="el-GR" b="0" i="0" dirty="0" err="1">
                <a:solidFill>
                  <a:srgbClr val="483A2F"/>
                </a:solidFill>
                <a:effectLst/>
                <a:latin typeface="Source Sans Pro" panose="020B0503030403020204" pitchFamily="34" charset="0"/>
              </a:rPr>
              <a:t>Αιγίνης</a:t>
            </a:r>
            <a:endParaRPr lang="el-GR" b="0" i="0" dirty="0">
              <a:solidFill>
                <a:srgbClr val="483A2F"/>
              </a:solidFill>
              <a:effectLst/>
              <a:latin typeface="Source Sans Pro" panose="020B0503030403020204" pitchFamily="34" charset="0"/>
            </a:endParaRPr>
          </a:p>
          <a:p>
            <a:pPr algn="just"/>
            <a:r>
              <a:rPr lang="el-GR" b="0" i="0" dirty="0">
                <a:solidFill>
                  <a:srgbClr val="483A2F"/>
                </a:solidFill>
                <a:effectLst/>
                <a:latin typeface="Source Sans Pro" panose="020B0503030403020204" pitchFamily="34" charset="0"/>
              </a:rPr>
              <a:t>μέχρι προϊόντα μεγάλης διαθεσιμότητας, όπως</a:t>
            </a:r>
            <a:r>
              <a:rPr lang="en-US" b="0" i="0" dirty="0">
                <a:solidFill>
                  <a:srgbClr val="483A2F"/>
                </a:solidFill>
                <a:effectLst/>
                <a:latin typeface="Source Sans Pro" panose="020B0503030403020204" pitchFamily="34" charset="0"/>
              </a:rPr>
              <a:t>:</a:t>
            </a:r>
            <a:r>
              <a:rPr lang="el-GR" b="0" i="0" dirty="0">
                <a:solidFill>
                  <a:srgbClr val="483A2F"/>
                </a:solidFill>
                <a:effectLst/>
                <a:latin typeface="Source Sans Pro" panose="020B0503030403020204" pitchFamily="34" charset="0"/>
              </a:rPr>
              <a:t> </a:t>
            </a:r>
            <a:endParaRPr lang="en-US" b="0" i="0" dirty="0">
              <a:solidFill>
                <a:srgbClr val="483A2F"/>
              </a:solidFill>
              <a:effectLst/>
              <a:latin typeface="Source Sans Pro" panose="020B0503030403020204" pitchFamily="34" charset="0"/>
            </a:endParaRPr>
          </a:p>
          <a:p>
            <a:pPr lvl="1" algn="just">
              <a:buFont typeface="Wingdings" panose="05000000000000000000" pitchFamily="2" charset="2"/>
              <a:buChar char="Ø"/>
            </a:pPr>
            <a:r>
              <a:rPr lang="el-GR" b="0" i="0" dirty="0">
                <a:solidFill>
                  <a:srgbClr val="483A2F"/>
                </a:solidFill>
                <a:effectLst/>
                <a:latin typeface="Source Sans Pro" panose="020B0503030403020204" pitchFamily="34" charset="0"/>
              </a:rPr>
              <a:t>το γιαούρτι </a:t>
            </a:r>
            <a:endParaRPr lang="en-US" b="0" i="0" dirty="0">
              <a:solidFill>
                <a:srgbClr val="483A2F"/>
              </a:solidFill>
              <a:effectLst/>
              <a:latin typeface="Source Sans Pro" panose="020B0503030403020204" pitchFamily="34" charset="0"/>
            </a:endParaRPr>
          </a:p>
          <a:p>
            <a:pPr lvl="1" algn="just">
              <a:buFont typeface="Wingdings" panose="05000000000000000000" pitchFamily="2" charset="2"/>
              <a:buChar char="Ø"/>
            </a:pPr>
            <a:r>
              <a:rPr lang="el-GR" b="0" i="0" dirty="0">
                <a:solidFill>
                  <a:srgbClr val="483A2F"/>
                </a:solidFill>
                <a:effectLst/>
                <a:latin typeface="Source Sans Pro" panose="020B0503030403020204" pitchFamily="34" charset="0"/>
              </a:rPr>
              <a:t>το ελαιόλαδο</a:t>
            </a:r>
            <a:endParaRPr lang="en-US" b="0" i="0" dirty="0">
              <a:solidFill>
                <a:srgbClr val="483A2F"/>
              </a:solidFill>
              <a:effectLst/>
              <a:latin typeface="Source Sans Pro" panose="020B0503030403020204" pitchFamily="34" charset="0"/>
            </a:endParaRPr>
          </a:p>
          <a:p>
            <a:pPr lvl="1" algn="just">
              <a:buFont typeface="Wingdings" panose="05000000000000000000" pitchFamily="2" charset="2"/>
              <a:buChar char="Ø"/>
            </a:pPr>
            <a:r>
              <a:rPr lang="el-GR" b="0" i="0" dirty="0">
                <a:solidFill>
                  <a:srgbClr val="483A2F"/>
                </a:solidFill>
                <a:effectLst/>
                <a:latin typeface="Source Sans Pro" panose="020B0503030403020204" pitchFamily="34" charset="0"/>
              </a:rPr>
              <a:t>το μέλι </a:t>
            </a:r>
            <a:endParaRPr lang="en-US" b="0" i="0" dirty="0">
              <a:solidFill>
                <a:srgbClr val="483A2F"/>
              </a:solidFill>
              <a:effectLst/>
              <a:latin typeface="Source Sans Pro" panose="020B0503030403020204" pitchFamily="34" charset="0"/>
            </a:endParaRPr>
          </a:p>
          <a:p>
            <a:pPr lvl="1" algn="just">
              <a:buFont typeface="Wingdings" panose="05000000000000000000" pitchFamily="2" charset="2"/>
              <a:buChar char="Ø"/>
            </a:pPr>
            <a:r>
              <a:rPr lang="el-GR" b="0" i="0" dirty="0">
                <a:solidFill>
                  <a:srgbClr val="483A2F"/>
                </a:solidFill>
                <a:effectLst/>
                <a:latin typeface="Source Sans Pro" panose="020B0503030403020204" pitchFamily="34" charset="0"/>
              </a:rPr>
              <a:t>καθώς και Προϊόντα Προστατευόμενης Ονομασίας Προέλευσης (ΠΟΠ).</a:t>
            </a:r>
          </a:p>
          <a:p>
            <a:endParaRPr lang="el-GR" dirty="0"/>
          </a:p>
        </p:txBody>
      </p:sp>
    </p:spTree>
    <p:extLst>
      <p:ext uri="{BB962C8B-B14F-4D97-AF65-F5344CB8AC3E}">
        <p14:creationId xmlns:p14="http://schemas.microsoft.com/office/powerpoint/2010/main" val="4238515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28BFA1-C1FC-7AE3-3C6D-95FABF86FCB7}"/>
              </a:ext>
            </a:extLst>
          </p:cNvPr>
          <p:cNvSpPr>
            <a:spLocks noGrp="1"/>
          </p:cNvSpPr>
          <p:nvPr>
            <p:ph type="title"/>
          </p:nvPr>
        </p:nvSpPr>
        <p:spPr/>
        <p:txBody>
          <a:bodyPr/>
          <a:lstStyle/>
          <a:p>
            <a:r>
              <a:rPr lang="el-GR" b="1" i="0" dirty="0">
                <a:solidFill>
                  <a:srgbClr val="483A2F"/>
                </a:solidFill>
                <a:effectLst/>
                <a:latin typeface="Source Sans Pro" panose="020B0503030403020204" pitchFamily="34" charset="0"/>
              </a:rPr>
              <a:t>Ελληνικά Τοπικά </a:t>
            </a:r>
            <a:r>
              <a:rPr lang="el-GR" b="1" dirty="0">
                <a:solidFill>
                  <a:srgbClr val="483A2F"/>
                </a:solidFill>
                <a:latin typeface="Source Sans Pro" panose="020B0503030403020204" pitchFamily="34" charset="0"/>
              </a:rPr>
              <a:t>Τ</a:t>
            </a:r>
            <a:r>
              <a:rPr lang="el-GR" b="1" i="0" dirty="0">
                <a:solidFill>
                  <a:srgbClr val="483A2F"/>
                </a:solidFill>
                <a:effectLst/>
                <a:latin typeface="Source Sans Pro" panose="020B0503030403020204" pitchFamily="34" charset="0"/>
              </a:rPr>
              <a:t>ρόφιμα</a:t>
            </a:r>
            <a:br>
              <a:rPr lang="el-GR" b="0" i="0" dirty="0">
                <a:solidFill>
                  <a:srgbClr val="483A2F"/>
                </a:solidFill>
                <a:effectLst/>
                <a:latin typeface="Source Sans Pro" panose="020B0503030403020204" pitchFamily="34" charset="0"/>
              </a:rPr>
            </a:br>
            <a:endParaRPr lang="el-GR" dirty="0"/>
          </a:p>
        </p:txBody>
      </p:sp>
      <p:sp>
        <p:nvSpPr>
          <p:cNvPr id="3" name="Θέση περιεχομένου 2">
            <a:extLst>
              <a:ext uri="{FF2B5EF4-FFF2-40B4-BE49-F238E27FC236}">
                <a16:creationId xmlns:a16="http://schemas.microsoft.com/office/drawing/2014/main" id="{D776B269-337D-12AC-89DB-D32507505FCA}"/>
              </a:ext>
            </a:extLst>
          </p:cNvPr>
          <p:cNvSpPr>
            <a:spLocks noGrp="1"/>
          </p:cNvSpPr>
          <p:nvPr>
            <p:ph idx="1"/>
          </p:nvPr>
        </p:nvSpPr>
        <p:spPr/>
        <p:txBody>
          <a:bodyPr/>
          <a:lstStyle/>
          <a:p>
            <a:pPr algn="just"/>
            <a:r>
              <a:rPr lang="el-GR" b="0" i="0" dirty="0">
                <a:solidFill>
                  <a:srgbClr val="483A2F"/>
                </a:solidFill>
                <a:effectLst/>
                <a:latin typeface="Source Sans Pro" panose="020B0503030403020204" pitchFamily="34" charset="0"/>
              </a:rPr>
              <a:t>Οι παραπάνω κατηγορίες προϊόντω</a:t>
            </a:r>
            <a:r>
              <a:rPr lang="el-GR" dirty="0">
                <a:solidFill>
                  <a:srgbClr val="483A2F"/>
                </a:solidFill>
                <a:latin typeface="Source Sans Pro" panose="020B0503030403020204" pitchFamily="34" charset="0"/>
              </a:rPr>
              <a:t>ν </a:t>
            </a:r>
            <a:r>
              <a:rPr lang="el-GR" b="0" i="0" dirty="0">
                <a:solidFill>
                  <a:srgbClr val="483A2F"/>
                </a:solidFill>
                <a:effectLst/>
                <a:latin typeface="Source Sans Pro" panose="020B0503030403020204" pitchFamily="34" charset="0"/>
              </a:rPr>
              <a:t>έχουν μεγάλες εξαγωγικές δυνατότητες και παρουσιάζουν υψηλή προστιθέμενη αξία. Για να επιτευχθεί αυτό, θα πρέπει να υλοποιηθούν επενδύσεις στους παρακάτω τομείς:</a:t>
            </a:r>
          </a:p>
          <a:p>
            <a:pPr algn="just">
              <a:buFont typeface="Arial" panose="020B0604020202020204" pitchFamily="34" charset="0"/>
              <a:buChar char="•"/>
            </a:pPr>
            <a:r>
              <a:rPr lang="el-GR" b="0" i="0" dirty="0">
                <a:solidFill>
                  <a:srgbClr val="483A2F"/>
                </a:solidFill>
                <a:effectLst/>
                <a:latin typeface="Source Sans Pro" panose="020B0503030403020204" pitchFamily="34" charset="0"/>
              </a:rPr>
              <a:t>Ενοποίηση και αναβάθμιση της παραγωγικής αλυσίδας με στόχο τη μεγιστοποίηση της αποτελεσματικότητας.</a:t>
            </a:r>
          </a:p>
          <a:p>
            <a:pPr algn="just">
              <a:buFont typeface="Arial" panose="020B0604020202020204" pitchFamily="34" charset="0"/>
              <a:buChar char="•"/>
            </a:pPr>
            <a:r>
              <a:rPr lang="el-GR" b="0" i="0" dirty="0">
                <a:solidFill>
                  <a:srgbClr val="483A2F"/>
                </a:solidFill>
                <a:effectLst/>
                <a:latin typeface="Source Sans Pro" panose="020B0503030403020204" pitchFamily="34" charset="0"/>
              </a:rPr>
              <a:t>Ανάπτυξη καινοτόμων προϊόντων από καλλιέργειες υψηλής ποιότητας.</a:t>
            </a:r>
          </a:p>
          <a:p>
            <a:pPr algn="just">
              <a:buFont typeface="Arial" panose="020B0604020202020204" pitchFamily="34" charset="0"/>
              <a:buChar char="•"/>
            </a:pPr>
            <a:r>
              <a:rPr lang="el-GR" b="0" i="0" dirty="0">
                <a:solidFill>
                  <a:srgbClr val="483A2F"/>
                </a:solidFill>
                <a:effectLst/>
                <a:latin typeface="Source Sans Pro" panose="020B0503030403020204" pitchFamily="34" charset="0"/>
              </a:rPr>
              <a:t>Μάρκετινγκ και πωλήσεις που θα εξασφαλίσουν επιτυχία και επίτευξη στόχων κατά τη διείσδυση σε αναπτυγμένες αγορές.</a:t>
            </a:r>
          </a:p>
          <a:p>
            <a:endParaRPr lang="el-GR" dirty="0"/>
          </a:p>
        </p:txBody>
      </p:sp>
    </p:spTree>
    <p:extLst>
      <p:ext uri="{BB962C8B-B14F-4D97-AF65-F5344CB8AC3E}">
        <p14:creationId xmlns:p14="http://schemas.microsoft.com/office/powerpoint/2010/main" val="3101127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AAA8F3-3AD2-FA55-AE96-905BB0E2483C}"/>
              </a:ext>
            </a:extLst>
          </p:cNvPr>
          <p:cNvSpPr>
            <a:spLocks noGrp="1"/>
          </p:cNvSpPr>
          <p:nvPr>
            <p:ph type="title"/>
          </p:nvPr>
        </p:nvSpPr>
        <p:spPr/>
        <p:txBody>
          <a:bodyPr/>
          <a:lstStyle/>
          <a:p>
            <a:endParaRPr lang="el-GR" dirty="0"/>
          </a:p>
        </p:txBody>
      </p:sp>
      <p:pic>
        <p:nvPicPr>
          <p:cNvPr id="5" name="Θέση περιεχομένου 4">
            <a:extLst>
              <a:ext uri="{FF2B5EF4-FFF2-40B4-BE49-F238E27FC236}">
                <a16:creationId xmlns:a16="http://schemas.microsoft.com/office/drawing/2014/main" id="{CCDAC848-9DE8-60A9-516D-C8B9696812B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260062" cy="6858000"/>
          </a:xfrm>
        </p:spPr>
      </p:pic>
    </p:spTree>
    <p:extLst>
      <p:ext uri="{BB962C8B-B14F-4D97-AF65-F5344CB8AC3E}">
        <p14:creationId xmlns:p14="http://schemas.microsoft.com/office/powerpoint/2010/main" val="881929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45E616-7AFD-1D61-9697-23461B9229E8}"/>
              </a:ext>
            </a:extLst>
          </p:cNvPr>
          <p:cNvSpPr>
            <a:spLocks noGrp="1"/>
          </p:cNvSpPr>
          <p:nvPr>
            <p:ph type="title"/>
          </p:nvPr>
        </p:nvSpPr>
        <p:spPr/>
        <p:txBody>
          <a:bodyPr/>
          <a:lstStyle/>
          <a:p>
            <a:r>
              <a:rPr lang="el-GR" dirty="0"/>
              <a:t>Ανάλυση SWOT</a:t>
            </a:r>
          </a:p>
        </p:txBody>
      </p:sp>
      <p:sp>
        <p:nvSpPr>
          <p:cNvPr id="3" name="Θέση περιεχομένου 2">
            <a:extLst>
              <a:ext uri="{FF2B5EF4-FFF2-40B4-BE49-F238E27FC236}">
                <a16:creationId xmlns:a16="http://schemas.microsoft.com/office/drawing/2014/main" id="{238DC19B-3AF5-0D95-A09C-993EFC630E78}"/>
              </a:ext>
            </a:extLst>
          </p:cNvPr>
          <p:cNvSpPr>
            <a:spLocks noGrp="1"/>
          </p:cNvSpPr>
          <p:nvPr>
            <p:ph idx="1"/>
          </p:nvPr>
        </p:nvSpPr>
        <p:spPr/>
        <p:txBody>
          <a:bodyPr/>
          <a:lstStyle/>
          <a:p>
            <a:r>
              <a:rPr lang="el-GR" dirty="0"/>
              <a:t>Για να διαμορφωθεί η μακροπρόθεσμη στρατηγική της επιχείρησης πρέπει πρώτα να αναγνωριστούν και να αποτυπωθούν </a:t>
            </a:r>
            <a:r>
              <a:rPr lang="el-GR" b="1" dirty="0"/>
              <a:t>τα δυνατά </a:t>
            </a:r>
            <a:r>
              <a:rPr lang="el-GR" dirty="0"/>
              <a:t>και </a:t>
            </a:r>
            <a:r>
              <a:rPr lang="el-GR" b="1" dirty="0"/>
              <a:t>αδύνατα </a:t>
            </a:r>
            <a:r>
              <a:rPr lang="el-GR" b="1" dirty="0" err="1"/>
              <a:t>σηµεία</a:t>
            </a:r>
            <a:r>
              <a:rPr lang="el-GR" dirty="0"/>
              <a:t> µ</a:t>
            </a:r>
            <a:r>
              <a:rPr lang="el-GR" dirty="0" err="1"/>
              <a:t>ίας</a:t>
            </a:r>
            <a:r>
              <a:rPr lang="el-GR" dirty="0"/>
              <a:t> επιχείρησης σε σχέση µε τον ανταγωνισμό καθώς και οι </a:t>
            </a:r>
            <a:r>
              <a:rPr lang="el-GR" b="1" dirty="0"/>
              <a:t>ευκαιρίες και απειλές </a:t>
            </a:r>
            <a:r>
              <a:rPr lang="el-GR" dirty="0"/>
              <a:t>που διαφαίνονται στο επιχειρησιακό της περιβάλλον. </a:t>
            </a:r>
            <a:endParaRPr lang="en-US" dirty="0"/>
          </a:p>
          <a:p>
            <a:r>
              <a:rPr lang="el-GR" dirty="0"/>
              <a:t>Η αποτύπωση αυτή είναι ευρέως γνωστή ως ανάλυση SWOT (Strengths, </a:t>
            </a:r>
            <a:r>
              <a:rPr lang="el-GR" dirty="0" err="1"/>
              <a:t>Weaknesses</a:t>
            </a:r>
            <a:r>
              <a:rPr lang="el-GR" dirty="0"/>
              <a:t>, </a:t>
            </a:r>
            <a:r>
              <a:rPr lang="el-GR" dirty="0" err="1"/>
              <a:t>Opportunities</a:t>
            </a:r>
            <a:r>
              <a:rPr lang="el-GR" dirty="0"/>
              <a:t> &amp; </a:t>
            </a:r>
            <a:r>
              <a:rPr lang="el-GR" dirty="0" err="1"/>
              <a:t>Threats</a:t>
            </a:r>
            <a:r>
              <a:rPr lang="el-GR" dirty="0"/>
              <a:t> </a:t>
            </a:r>
            <a:r>
              <a:rPr lang="el-GR" dirty="0" err="1"/>
              <a:t>Analysis</a:t>
            </a:r>
            <a:r>
              <a:rPr lang="el-GR" dirty="0"/>
              <a:t>).</a:t>
            </a:r>
          </a:p>
        </p:txBody>
      </p:sp>
    </p:spTree>
    <p:extLst>
      <p:ext uri="{BB962C8B-B14F-4D97-AF65-F5344CB8AC3E}">
        <p14:creationId xmlns:p14="http://schemas.microsoft.com/office/powerpoint/2010/main" val="433008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8CE4E0-C10E-13F1-2ED3-E738DE5606C5}"/>
              </a:ext>
            </a:extLst>
          </p:cNvPr>
          <p:cNvSpPr>
            <a:spLocks noGrp="1"/>
          </p:cNvSpPr>
          <p:nvPr>
            <p:ph type="title"/>
          </p:nvPr>
        </p:nvSpPr>
        <p:spPr/>
        <p:txBody>
          <a:bodyPr/>
          <a:lstStyle/>
          <a:p>
            <a:r>
              <a:rPr lang="el-GR" dirty="0"/>
              <a:t>Ανάλυση SWOT</a:t>
            </a:r>
          </a:p>
        </p:txBody>
      </p:sp>
      <p:sp>
        <p:nvSpPr>
          <p:cNvPr id="3" name="Θέση περιεχομένου 2">
            <a:extLst>
              <a:ext uri="{FF2B5EF4-FFF2-40B4-BE49-F238E27FC236}">
                <a16:creationId xmlns:a16="http://schemas.microsoft.com/office/drawing/2014/main" id="{5FF59A07-5B1B-F860-8ED5-8561FA8098F9}"/>
              </a:ext>
            </a:extLst>
          </p:cNvPr>
          <p:cNvSpPr>
            <a:spLocks noGrp="1"/>
          </p:cNvSpPr>
          <p:nvPr>
            <p:ph idx="1"/>
          </p:nvPr>
        </p:nvSpPr>
        <p:spPr/>
        <p:txBody>
          <a:bodyPr/>
          <a:lstStyle/>
          <a:p>
            <a:r>
              <a:rPr lang="el-GR" dirty="0"/>
              <a:t>Δυνατά </a:t>
            </a:r>
            <a:r>
              <a:rPr lang="el-GR" dirty="0" err="1"/>
              <a:t>σηµεία</a:t>
            </a:r>
            <a:r>
              <a:rPr lang="el-GR" dirty="0"/>
              <a:t> (Strengths) θεωρούνται τα συγκριτικά </a:t>
            </a:r>
            <a:r>
              <a:rPr lang="el-GR" dirty="0" err="1"/>
              <a:t>πλεονεκτήµατα</a:t>
            </a:r>
            <a:r>
              <a:rPr lang="el-GR" dirty="0"/>
              <a:t> της επιχείρησης τα οποία θα πρέπει να αξιοποιηθούν και να καταβληθεί προσπάθεια διατήρησης και περαιτέρω ανάπτυξής τους.  </a:t>
            </a:r>
            <a:endParaRPr lang="en-US" dirty="0"/>
          </a:p>
          <a:p>
            <a:r>
              <a:rPr lang="el-GR" dirty="0"/>
              <a:t>Αδύνατα </a:t>
            </a:r>
            <a:r>
              <a:rPr lang="el-GR" dirty="0" err="1"/>
              <a:t>σηµεία</a:t>
            </a:r>
            <a:r>
              <a:rPr lang="el-GR" dirty="0"/>
              <a:t> (</a:t>
            </a:r>
            <a:r>
              <a:rPr lang="el-GR" dirty="0" err="1"/>
              <a:t>Weaknesses</a:t>
            </a:r>
            <a:r>
              <a:rPr lang="el-GR" dirty="0"/>
              <a:t>) θεωρούνται εκείνα τα χαρακτηριστικά της επιχείρησης για τα οποία θα πρέπει να ληφθούν µ</a:t>
            </a:r>
            <a:r>
              <a:rPr lang="el-GR" dirty="0" err="1"/>
              <a:t>έτρα</a:t>
            </a:r>
            <a:r>
              <a:rPr lang="el-GR" dirty="0"/>
              <a:t> βελτίωσής τους</a:t>
            </a:r>
          </a:p>
        </p:txBody>
      </p:sp>
    </p:spTree>
    <p:extLst>
      <p:ext uri="{BB962C8B-B14F-4D97-AF65-F5344CB8AC3E}">
        <p14:creationId xmlns:p14="http://schemas.microsoft.com/office/powerpoint/2010/main" val="24886773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2C5B2B-1E2D-9495-E9FE-92C27AEC1B75}"/>
              </a:ext>
            </a:extLst>
          </p:cNvPr>
          <p:cNvSpPr>
            <a:spLocks noGrp="1"/>
          </p:cNvSpPr>
          <p:nvPr>
            <p:ph type="title"/>
          </p:nvPr>
        </p:nvSpPr>
        <p:spPr/>
        <p:txBody>
          <a:bodyPr/>
          <a:lstStyle/>
          <a:p>
            <a:r>
              <a:rPr lang="el-GR" dirty="0"/>
              <a:t>Ανάλυση SWOT</a:t>
            </a:r>
          </a:p>
        </p:txBody>
      </p:sp>
      <p:sp>
        <p:nvSpPr>
          <p:cNvPr id="3" name="Θέση περιεχομένου 2">
            <a:extLst>
              <a:ext uri="{FF2B5EF4-FFF2-40B4-BE49-F238E27FC236}">
                <a16:creationId xmlns:a16="http://schemas.microsoft.com/office/drawing/2014/main" id="{F1B6D8F5-B634-67DC-F3FB-21091755AD2E}"/>
              </a:ext>
            </a:extLst>
          </p:cNvPr>
          <p:cNvSpPr>
            <a:spLocks noGrp="1"/>
          </p:cNvSpPr>
          <p:nvPr>
            <p:ph idx="1"/>
          </p:nvPr>
        </p:nvSpPr>
        <p:spPr/>
        <p:txBody>
          <a:bodyPr/>
          <a:lstStyle/>
          <a:p>
            <a:r>
              <a:rPr lang="el-GR" dirty="0"/>
              <a:t>Η αναγνώριση και αποτύπωση των δυνατών και αδύνατων </a:t>
            </a:r>
            <a:r>
              <a:rPr lang="el-GR" dirty="0" err="1"/>
              <a:t>σηµείων</a:t>
            </a:r>
            <a:r>
              <a:rPr lang="el-GR" dirty="0"/>
              <a:t> προκύπτει από µ</a:t>
            </a:r>
            <a:r>
              <a:rPr lang="el-GR" dirty="0" err="1"/>
              <a:t>ια</a:t>
            </a:r>
            <a:r>
              <a:rPr lang="el-GR" dirty="0"/>
              <a:t> ανάλυση του εσωτερικού περιβάλλοντος της επιχείρησης (</a:t>
            </a:r>
            <a:r>
              <a:rPr lang="el-GR" dirty="0" err="1"/>
              <a:t>χρηµατοοικονοµική</a:t>
            </a:r>
            <a:r>
              <a:rPr lang="el-GR" dirty="0"/>
              <a:t> κατάσταση και εξέλιξη – η οποία µ</a:t>
            </a:r>
            <a:r>
              <a:rPr lang="el-GR" dirty="0" err="1"/>
              <a:t>πορεί</a:t>
            </a:r>
            <a:r>
              <a:rPr lang="el-GR" dirty="0"/>
              <a:t> να είναι καλή, µ</a:t>
            </a:r>
            <a:r>
              <a:rPr lang="el-GR" dirty="0" err="1"/>
              <a:t>έτρια</a:t>
            </a:r>
            <a:r>
              <a:rPr lang="el-GR" dirty="0"/>
              <a:t> ή και κακή - ικανότητες, τεχνογνωσία και </a:t>
            </a:r>
            <a:r>
              <a:rPr lang="el-GR" dirty="0" err="1"/>
              <a:t>εµπειρία</a:t>
            </a:r>
            <a:r>
              <a:rPr lang="el-GR" dirty="0"/>
              <a:t> των στελεχών και του προσωπικού, τεχνολογική πρωτοπορία ή υστέρηση κλπ.). </a:t>
            </a:r>
          </a:p>
        </p:txBody>
      </p:sp>
    </p:spTree>
    <p:extLst>
      <p:ext uri="{BB962C8B-B14F-4D97-AF65-F5344CB8AC3E}">
        <p14:creationId xmlns:p14="http://schemas.microsoft.com/office/powerpoint/2010/main" val="66219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0043EB-C3BC-4FDF-8F29-CE922E7D184B}"/>
              </a:ext>
            </a:extLst>
          </p:cNvPr>
          <p:cNvSpPr>
            <a:spLocks noGrp="1"/>
          </p:cNvSpPr>
          <p:nvPr>
            <p:ph type="title"/>
          </p:nvPr>
        </p:nvSpPr>
        <p:spPr>
          <a:xfrm>
            <a:off x="1220669" y="2148110"/>
            <a:ext cx="10834482" cy="1280890"/>
          </a:xfrm>
        </p:spPr>
        <p:txBody>
          <a:bodyPr>
            <a:noAutofit/>
          </a:bodyPr>
          <a:lstStyle/>
          <a:p>
            <a:pPr algn="ctr"/>
            <a:r>
              <a:rPr lang="el-GR" sz="3200" b="1" i="0" cap="all" dirty="0">
                <a:solidFill>
                  <a:schemeClr val="bg2">
                    <a:lumMod val="25000"/>
                  </a:schemeClr>
                </a:solidFill>
                <a:effectLst/>
                <a:latin typeface="Open Sans" panose="020B0606030504020204" pitchFamily="34" charset="0"/>
              </a:rPr>
              <a:t>ΕΛΛΗΝΙΚΑ ΤΡΟΦΙΜΑ &amp; ΑΓΡΟΤΙΚΑ ΠΡΟΪΟΝΤΑ</a:t>
            </a:r>
          </a:p>
        </p:txBody>
      </p:sp>
    </p:spTree>
    <p:extLst>
      <p:ext uri="{BB962C8B-B14F-4D97-AF65-F5344CB8AC3E}">
        <p14:creationId xmlns:p14="http://schemas.microsoft.com/office/powerpoint/2010/main" val="19498666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2307B2-5CF4-2D44-C775-7A90971008E9}"/>
              </a:ext>
            </a:extLst>
          </p:cNvPr>
          <p:cNvSpPr>
            <a:spLocks noGrp="1"/>
          </p:cNvSpPr>
          <p:nvPr>
            <p:ph type="title"/>
          </p:nvPr>
        </p:nvSpPr>
        <p:spPr/>
        <p:txBody>
          <a:bodyPr/>
          <a:lstStyle/>
          <a:p>
            <a:r>
              <a:rPr lang="el-GR" dirty="0"/>
              <a:t>Ανάλυση SWOT</a:t>
            </a:r>
          </a:p>
        </p:txBody>
      </p:sp>
      <p:sp>
        <p:nvSpPr>
          <p:cNvPr id="3" name="Θέση περιεχομένου 2">
            <a:extLst>
              <a:ext uri="{FF2B5EF4-FFF2-40B4-BE49-F238E27FC236}">
                <a16:creationId xmlns:a16="http://schemas.microsoft.com/office/drawing/2014/main" id="{7B8FE876-2E3D-A814-CFC2-677F09506BC9}"/>
              </a:ext>
            </a:extLst>
          </p:cNvPr>
          <p:cNvSpPr>
            <a:spLocks noGrp="1"/>
          </p:cNvSpPr>
          <p:nvPr>
            <p:ph idx="1"/>
          </p:nvPr>
        </p:nvSpPr>
        <p:spPr/>
        <p:txBody>
          <a:bodyPr/>
          <a:lstStyle/>
          <a:p>
            <a:r>
              <a:rPr lang="el-GR" dirty="0"/>
              <a:t>Ευκαιρίες (</a:t>
            </a:r>
            <a:r>
              <a:rPr lang="el-GR" dirty="0" err="1"/>
              <a:t>Opportunities</a:t>
            </a:r>
            <a:r>
              <a:rPr lang="el-GR" dirty="0"/>
              <a:t>) θεωρούνται οι παράγοντες – στοιχεία του εξωτερικού περιβάλλοντος τους οποίους θα πρέπει η επιχείρηση να </a:t>
            </a:r>
            <a:r>
              <a:rPr lang="el-GR" dirty="0" err="1"/>
              <a:t>εκµεταλλευθεί</a:t>
            </a:r>
            <a:r>
              <a:rPr lang="el-GR" dirty="0"/>
              <a:t> και να αξιοποιήσει µ</a:t>
            </a:r>
            <a:r>
              <a:rPr lang="el-GR" dirty="0" err="1"/>
              <a:t>έσα</a:t>
            </a:r>
            <a:r>
              <a:rPr lang="el-GR" dirty="0"/>
              <a:t> από κατάλληλες στρατηγικές για την επίτευξη των στόχων της. </a:t>
            </a:r>
            <a:endParaRPr lang="en-US" dirty="0"/>
          </a:p>
          <a:p>
            <a:r>
              <a:rPr lang="el-GR" dirty="0"/>
              <a:t>Απειλές (</a:t>
            </a:r>
            <a:r>
              <a:rPr lang="el-GR" dirty="0" err="1"/>
              <a:t>Threats</a:t>
            </a:r>
            <a:r>
              <a:rPr lang="el-GR" dirty="0"/>
              <a:t>) θεωρούνται οι παράγοντες – στοιχεία του εξωτερικού περιβάλλοντος που θα πρέπει να ανησυχήσουν την επιχείρηση και που πιθανώς να οδηγήσουν σε απόκλιση από τους στόχους της, αν δεν ληφθούν µ</a:t>
            </a:r>
            <a:r>
              <a:rPr lang="el-GR" dirty="0" err="1"/>
              <a:t>έτρα</a:t>
            </a:r>
            <a:r>
              <a:rPr lang="el-GR" dirty="0"/>
              <a:t> </a:t>
            </a:r>
            <a:r>
              <a:rPr lang="el-GR" dirty="0" err="1"/>
              <a:t>αντιµετώπισής</a:t>
            </a:r>
            <a:r>
              <a:rPr lang="el-GR" dirty="0"/>
              <a:t> τους</a:t>
            </a:r>
          </a:p>
        </p:txBody>
      </p:sp>
    </p:spTree>
    <p:extLst>
      <p:ext uri="{BB962C8B-B14F-4D97-AF65-F5344CB8AC3E}">
        <p14:creationId xmlns:p14="http://schemas.microsoft.com/office/powerpoint/2010/main" val="34241873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257852-ABB0-2B5F-30C2-98775ECD871E}"/>
              </a:ext>
            </a:extLst>
          </p:cNvPr>
          <p:cNvSpPr>
            <a:spLocks noGrp="1"/>
          </p:cNvSpPr>
          <p:nvPr>
            <p:ph type="title"/>
          </p:nvPr>
        </p:nvSpPr>
        <p:spPr/>
        <p:txBody>
          <a:bodyPr/>
          <a:lstStyle/>
          <a:p>
            <a:r>
              <a:rPr lang="el-GR" dirty="0"/>
              <a:t>Ανάλυση SWOT</a:t>
            </a:r>
          </a:p>
        </p:txBody>
      </p:sp>
      <p:sp>
        <p:nvSpPr>
          <p:cNvPr id="3" name="Θέση περιεχομένου 2">
            <a:extLst>
              <a:ext uri="{FF2B5EF4-FFF2-40B4-BE49-F238E27FC236}">
                <a16:creationId xmlns:a16="http://schemas.microsoft.com/office/drawing/2014/main" id="{DA0B4B72-1C17-3E0E-9FC4-494697B28234}"/>
              </a:ext>
            </a:extLst>
          </p:cNvPr>
          <p:cNvSpPr>
            <a:spLocks noGrp="1"/>
          </p:cNvSpPr>
          <p:nvPr>
            <p:ph idx="1"/>
          </p:nvPr>
        </p:nvSpPr>
        <p:spPr/>
        <p:txBody>
          <a:bodyPr/>
          <a:lstStyle/>
          <a:p>
            <a:r>
              <a:rPr lang="el-GR" dirty="0"/>
              <a:t>Η αναγνώριση και αποτύπωση των Ευκαιριών και των Απειλών προκύπτει από ανάλυση </a:t>
            </a:r>
            <a:endParaRPr lang="en-US" dirty="0"/>
          </a:p>
          <a:p>
            <a:r>
              <a:rPr lang="el-GR" dirty="0"/>
              <a:t>α) του εξωτερικού </a:t>
            </a:r>
            <a:r>
              <a:rPr lang="el-GR" dirty="0" err="1"/>
              <a:t>Μακρο</a:t>
            </a:r>
            <a:r>
              <a:rPr lang="el-GR" dirty="0"/>
              <a:t>-περιβάλλοντος που αναφέρεται στις γενικότερες </a:t>
            </a:r>
            <a:r>
              <a:rPr lang="el-GR" dirty="0" err="1"/>
              <a:t>οικονοµικές</a:t>
            </a:r>
            <a:r>
              <a:rPr lang="el-GR" dirty="0"/>
              <a:t>, πολιτικές και κοινωνικές συνθήκες καθώς και το γενικό επίπεδο εξέλιξης της τεχνολογίας που επηρεάζουν ή θα επηρεάσουν την επιχείρηση </a:t>
            </a:r>
            <a:r>
              <a:rPr lang="el-GR" b="1" dirty="0"/>
              <a:t>(γνωστή ως ανάλυση P.E.S.T.) </a:t>
            </a:r>
            <a:r>
              <a:rPr lang="el-GR" dirty="0"/>
              <a:t>και </a:t>
            </a:r>
            <a:endParaRPr lang="en-US" dirty="0"/>
          </a:p>
          <a:p>
            <a:r>
              <a:rPr lang="el-GR" dirty="0"/>
              <a:t>β) του εξωτερικού </a:t>
            </a:r>
            <a:r>
              <a:rPr lang="el-GR" dirty="0" err="1"/>
              <a:t>Μικρο</a:t>
            </a:r>
            <a:r>
              <a:rPr lang="el-GR" dirty="0"/>
              <a:t>-περιβάλλοντος που αναφέρεται στις συνθήκες που επικρατούν στον κλάδο στον οποίο </a:t>
            </a:r>
            <a:r>
              <a:rPr lang="el-GR" dirty="0" err="1"/>
              <a:t>δραστηριοποιούµαστε</a:t>
            </a:r>
            <a:r>
              <a:rPr lang="el-GR" dirty="0"/>
              <a:t> (η οποία µ</a:t>
            </a:r>
            <a:r>
              <a:rPr lang="el-GR" dirty="0" err="1"/>
              <a:t>πορεί</a:t>
            </a:r>
            <a:r>
              <a:rPr lang="el-GR" dirty="0"/>
              <a:t> να στηριχτεί στην ανάλυση των </a:t>
            </a:r>
            <a:r>
              <a:rPr lang="el-GR" b="1" dirty="0"/>
              <a:t>πέντε </a:t>
            </a:r>
            <a:r>
              <a:rPr lang="el-GR" b="1" dirty="0" err="1"/>
              <a:t>δυνάµεων</a:t>
            </a:r>
            <a:r>
              <a:rPr lang="el-GR" b="1" dirty="0"/>
              <a:t> του M. </a:t>
            </a:r>
            <a:r>
              <a:rPr lang="el-GR" b="1" dirty="0" err="1"/>
              <a:t>Porter</a:t>
            </a:r>
            <a:endParaRPr lang="el-GR" b="1" dirty="0"/>
          </a:p>
        </p:txBody>
      </p:sp>
    </p:spTree>
    <p:extLst>
      <p:ext uri="{BB962C8B-B14F-4D97-AF65-F5344CB8AC3E}">
        <p14:creationId xmlns:p14="http://schemas.microsoft.com/office/powerpoint/2010/main" val="3586127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23FBA2-CECE-8114-B1B4-972CA9E82ABB}"/>
              </a:ext>
            </a:extLst>
          </p:cNvPr>
          <p:cNvSpPr>
            <a:spLocks noGrp="1"/>
          </p:cNvSpPr>
          <p:nvPr>
            <p:ph type="title"/>
          </p:nvPr>
        </p:nvSpPr>
        <p:spPr/>
        <p:txBody>
          <a:bodyPr/>
          <a:lstStyle/>
          <a:p>
            <a:r>
              <a:rPr lang="el-GR" dirty="0"/>
              <a:t>ΔΥΝΑΤΑ ΣΗΜΕΙΑ (STRENGTHS</a:t>
            </a:r>
            <a:r>
              <a:rPr lang="en-US" dirty="0"/>
              <a:t>)</a:t>
            </a:r>
            <a:endParaRPr lang="el-GR" dirty="0"/>
          </a:p>
        </p:txBody>
      </p:sp>
      <p:sp>
        <p:nvSpPr>
          <p:cNvPr id="7" name="Θέση περιεχομένου 6">
            <a:extLst>
              <a:ext uri="{FF2B5EF4-FFF2-40B4-BE49-F238E27FC236}">
                <a16:creationId xmlns:a16="http://schemas.microsoft.com/office/drawing/2014/main" id="{74770AF5-9D59-BBBC-21B5-6CD0839855A4}"/>
              </a:ext>
            </a:extLst>
          </p:cNvPr>
          <p:cNvSpPr>
            <a:spLocks noGrp="1"/>
          </p:cNvSpPr>
          <p:nvPr>
            <p:ph idx="1"/>
          </p:nvPr>
        </p:nvSpPr>
        <p:spPr/>
        <p:txBody>
          <a:bodyPr>
            <a:normAutofit fontScale="92500" lnSpcReduction="20000"/>
          </a:bodyPr>
          <a:lstStyle/>
          <a:p>
            <a:r>
              <a:rPr lang="el-GR" dirty="0"/>
              <a:t>Κάποια “ειδικά” προϊόντα και υπηρεσίες που δεν υπάρχουν στην αγορά. </a:t>
            </a:r>
            <a:endParaRPr lang="en-US" dirty="0"/>
          </a:p>
          <a:p>
            <a:r>
              <a:rPr lang="el-GR" dirty="0"/>
              <a:t>Υγιής </a:t>
            </a:r>
            <a:r>
              <a:rPr lang="el-GR" dirty="0" err="1"/>
              <a:t>οικονοµική</a:t>
            </a:r>
            <a:r>
              <a:rPr lang="el-GR" dirty="0"/>
              <a:t> κατάσταση (</a:t>
            </a:r>
            <a:r>
              <a:rPr lang="el-GR" dirty="0" err="1"/>
              <a:t>ταµειακές</a:t>
            </a:r>
            <a:r>
              <a:rPr lang="el-GR" dirty="0"/>
              <a:t> ροές, </a:t>
            </a:r>
            <a:r>
              <a:rPr lang="el-GR" dirty="0" err="1"/>
              <a:t>αυξανόµενος</a:t>
            </a:r>
            <a:r>
              <a:rPr lang="el-GR" dirty="0"/>
              <a:t> κύκλος εργασιών και κερδοφορία, κλπ.). </a:t>
            </a:r>
            <a:endParaRPr lang="en-US" dirty="0"/>
          </a:p>
          <a:p>
            <a:r>
              <a:rPr lang="el-GR" dirty="0"/>
              <a:t>Σωστή </a:t>
            </a:r>
            <a:r>
              <a:rPr lang="el-GR" dirty="0" err="1"/>
              <a:t>οικονοµική</a:t>
            </a:r>
            <a:r>
              <a:rPr lang="el-GR" dirty="0"/>
              <a:t> διαχείριση. </a:t>
            </a:r>
            <a:endParaRPr lang="en-US" dirty="0"/>
          </a:p>
          <a:p>
            <a:r>
              <a:rPr lang="el-GR" dirty="0"/>
              <a:t>Ισχυρή πιστοληπτική ικανότητα και καλή σχέση µε την τράπεζα.  </a:t>
            </a:r>
            <a:endParaRPr lang="en-US" dirty="0"/>
          </a:p>
          <a:p>
            <a:r>
              <a:rPr lang="el-GR" dirty="0"/>
              <a:t>Καλή </a:t>
            </a:r>
            <a:r>
              <a:rPr lang="el-GR" dirty="0" err="1"/>
              <a:t>φήµη</a:t>
            </a:r>
            <a:r>
              <a:rPr lang="el-GR" dirty="0"/>
              <a:t> και </a:t>
            </a:r>
            <a:r>
              <a:rPr lang="el-GR" dirty="0" err="1"/>
              <a:t>brand</a:t>
            </a:r>
            <a:r>
              <a:rPr lang="el-GR" dirty="0"/>
              <a:t> </a:t>
            </a:r>
            <a:r>
              <a:rPr lang="el-GR" dirty="0" err="1"/>
              <a:t>name</a:t>
            </a:r>
            <a:r>
              <a:rPr lang="el-GR" dirty="0"/>
              <a:t>.  </a:t>
            </a:r>
            <a:endParaRPr lang="en-US" dirty="0"/>
          </a:p>
          <a:p>
            <a:r>
              <a:rPr lang="el-GR" dirty="0"/>
              <a:t>Ύπαρξη πατέντας ή </a:t>
            </a:r>
            <a:r>
              <a:rPr lang="el-GR" dirty="0" err="1"/>
              <a:t>πνευµατικών</a:t>
            </a:r>
            <a:r>
              <a:rPr lang="el-GR" dirty="0"/>
              <a:t> </a:t>
            </a:r>
            <a:r>
              <a:rPr lang="el-GR" dirty="0" err="1"/>
              <a:t>δικαιωµάτων</a:t>
            </a:r>
            <a:r>
              <a:rPr lang="el-GR" dirty="0"/>
              <a:t>.  </a:t>
            </a:r>
            <a:endParaRPr lang="en-US" dirty="0"/>
          </a:p>
          <a:p>
            <a:r>
              <a:rPr lang="el-GR" dirty="0" err="1"/>
              <a:t>Εκπαιδευµένους</a:t>
            </a:r>
            <a:r>
              <a:rPr lang="el-GR" dirty="0"/>
              <a:t> και </a:t>
            </a:r>
            <a:r>
              <a:rPr lang="el-GR" dirty="0" err="1"/>
              <a:t>έµπιστους</a:t>
            </a:r>
            <a:r>
              <a:rPr lang="el-GR" dirty="0"/>
              <a:t> υπαλλήλους.  </a:t>
            </a:r>
            <a:endParaRPr lang="en-US" dirty="0"/>
          </a:p>
          <a:p>
            <a:r>
              <a:rPr lang="el-GR" dirty="0"/>
              <a:t>Η γνώση και </a:t>
            </a:r>
            <a:r>
              <a:rPr lang="el-GR" dirty="0" err="1"/>
              <a:t>εµπειρία</a:t>
            </a:r>
            <a:r>
              <a:rPr lang="el-GR" dirty="0"/>
              <a:t> του </a:t>
            </a:r>
            <a:r>
              <a:rPr lang="el-GR" dirty="0" err="1"/>
              <a:t>αντικειµένου</a:t>
            </a:r>
            <a:r>
              <a:rPr lang="el-GR" dirty="0"/>
              <a:t>.  </a:t>
            </a:r>
            <a:endParaRPr lang="en-US" dirty="0"/>
          </a:p>
          <a:p>
            <a:r>
              <a:rPr lang="el-GR" dirty="0"/>
              <a:t>Η καλή τοποθεσία της επιχείρησης.  </a:t>
            </a:r>
            <a:endParaRPr lang="en-US" dirty="0"/>
          </a:p>
          <a:p>
            <a:r>
              <a:rPr lang="el-GR" dirty="0"/>
              <a:t>Κάτι το οποίο προσφέρει η επιχείρηση το οποίο δεν προσφέρει κανείς άλλος!</a:t>
            </a:r>
          </a:p>
        </p:txBody>
      </p:sp>
    </p:spTree>
    <p:extLst>
      <p:ext uri="{BB962C8B-B14F-4D97-AF65-F5344CB8AC3E}">
        <p14:creationId xmlns:p14="http://schemas.microsoft.com/office/powerpoint/2010/main" val="38658979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E70F3B-455C-C24B-ACF4-41BF1E5A0B84}"/>
              </a:ext>
            </a:extLst>
          </p:cNvPr>
          <p:cNvSpPr>
            <a:spLocks noGrp="1"/>
          </p:cNvSpPr>
          <p:nvPr>
            <p:ph type="title"/>
          </p:nvPr>
        </p:nvSpPr>
        <p:spPr/>
        <p:txBody>
          <a:bodyPr/>
          <a:lstStyle/>
          <a:p>
            <a:r>
              <a:rPr lang="el-GR" dirty="0"/>
              <a:t>ΑΔΥΝΑΤΑ ΣΗΜΕΙΑ (</a:t>
            </a:r>
            <a:r>
              <a:rPr lang="en-US" dirty="0"/>
              <a:t>WEAKNESSES)</a:t>
            </a:r>
            <a:endParaRPr lang="el-GR" dirty="0"/>
          </a:p>
        </p:txBody>
      </p:sp>
      <p:sp>
        <p:nvSpPr>
          <p:cNvPr id="3" name="Θέση περιεχομένου 2">
            <a:extLst>
              <a:ext uri="{FF2B5EF4-FFF2-40B4-BE49-F238E27FC236}">
                <a16:creationId xmlns:a16="http://schemas.microsoft.com/office/drawing/2014/main" id="{03479C29-C6AE-F5FD-AA96-F4B1ACA6B790}"/>
              </a:ext>
            </a:extLst>
          </p:cNvPr>
          <p:cNvSpPr>
            <a:spLocks noGrp="1"/>
          </p:cNvSpPr>
          <p:nvPr>
            <p:ph idx="1"/>
          </p:nvPr>
        </p:nvSpPr>
        <p:spPr/>
        <p:txBody>
          <a:bodyPr/>
          <a:lstStyle/>
          <a:p>
            <a:r>
              <a:rPr lang="el-GR" dirty="0"/>
              <a:t>Η κακή </a:t>
            </a:r>
            <a:r>
              <a:rPr lang="el-GR" dirty="0" err="1"/>
              <a:t>οικονοµική</a:t>
            </a:r>
            <a:r>
              <a:rPr lang="el-GR" dirty="0"/>
              <a:t> διαχείριση. </a:t>
            </a:r>
            <a:endParaRPr lang="en-US" dirty="0"/>
          </a:p>
          <a:p>
            <a:r>
              <a:rPr lang="el-GR" dirty="0"/>
              <a:t> Οι µ</a:t>
            </a:r>
            <a:r>
              <a:rPr lang="el-GR" dirty="0" err="1"/>
              <a:t>ικρές</a:t>
            </a:r>
            <a:r>
              <a:rPr lang="el-GR" dirty="0"/>
              <a:t> ικανότητες διοίκησης και οργάνωσης της επιχείρησης.  </a:t>
            </a:r>
            <a:endParaRPr lang="en-US" dirty="0"/>
          </a:p>
          <a:p>
            <a:r>
              <a:rPr lang="el-GR" dirty="0"/>
              <a:t>Το ανεπαρκές κεφάλαιο κίνησης.  </a:t>
            </a:r>
            <a:endParaRPr lang="en-US" dirty="0"/>
          </a:p>
          <a:p>
            <a:r>
              <a:rPr lang="el-GR" dirty="0" err="1"/>
              <a:t>Αδυναµία</a:t>
            </a:r>
            <a:r>
              <a:rPr lang="el-GR" dirty="0"/>
              <a:t> είσπραξης οφειλών από πελάτες.  </a:t>
            </a:r>
            <a:endParaRPr lang="en-US" dirty="0"/>
          </a:p>
          <a:p>
            <a:r>
              <a:rPr lang="el-GR" dirty="0"/>
              <a:t>Μη υιοθέτηση πρακτικών </a:t>
            </a:r>
            <a:r>
              <a:rPr lang="en-US" dirty="0"/>
              <a:t>M</a:t>
            </a:r>
            <a:r>
              <a:rPr lang="el-GR" dirty="0" err="1"/>
              <a:t>άρκετινγκ</a:t>
            </a:r>
            <a:r>
              <a:rPr lang="el-GR" dirty="0"/>
              <a:t>.  </a:t>
            </a:r>
            <a:endParaRPr lang="en-US" dirty="0"/>
          </a:p>
          <a:p>
            <a:r>
              <a:rPr lang="el-GR" dirty="0"/>
              <a:t>Το µη </a:t>
            </a:r>
            <a:r>
              <a:rPr lang="el-GR" dirty="0" err="1"/>
              <a:t>εξειδικευµένο</a:t>
            </a:r>
            <a:r>
              <a:rPr lang="el-GR" dirty="0"/>
              <a:t> και ανεκπαίδευτο προσωπικό της επιχείρησης.  </a:t>
            </a:r>
            <a:endParaRPr lang="en-US" dirty="0"/>
          </a:p>
          <a:p>
            <a:r>
              <a:rPr lang="el-GR" dirty="0" err="1"/>
              <a:t>Προβλήµατα</a:t>
            </a:r>
            <a:r>
              <a:rPr lang="el-GR" dirty="0"/>
              <a:t> στις λειτουργίες της (π.χ. στην παραγωγή, </a:t>
            </a:r>
            <a:r>
              <a:rPr lang="el-GR" dirty="0" err="1"/>
              <a:t>διανοµή</a:t>
            </a:r>
            <a:r>
              <a:rPr lang="el-GR" dirty="0"/>
              <a:t>, προώθηση, </a:t>
            </a:r>
            <a:r>
              <a:rPr lang="el-GR" dirty="0" err="1"/>
              <a:t>τιµολόγηση</a:t>
            </a:r>
            <a:r>
              <a:rPr lang="el-GR" dirty="0"/>
              <a:t>, κτλ.)</a:t>
            </a:r>
          </a:p>
          <a:p>
            <a:endParaRPr lang="el-GR" dirty="0"/>
          </a:p>
        </p:txBody>
      </p:sp>
    </p:spTree>
    <p:extLst>
      <p:ext uri="{BB962C8B-B14F-4D97-AF65-F5344CB8AC3E}">
        <p14:creationId xmlns:p14="http://schemas.microsoft.com/office/powerpoint/2010/main" val="1359123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3B4AB9-E365-615C-355F-FBAFB20F9640}"/>
              </a:ext>
            </a:extLst>
          </p:cNvPr>
          <p:cNvSpPr>
            <a:spLocks noGrp="1"/>
          </p:cNvSpPr>
          <p:nvPr>
            <p:ph type="title"/>
          </p:nvPr>
        </p:nvSpPr>
        <p:spPr/>
        <p:txBody>
          <a:bodyPr/>
          <a:lstStyle/>
          <a:p>
            <a:r>
              <a:rPr lang="el-GR" dirty="0"/>
              <a:t>ΕΥΚΑΙΡΙΕΣ (</a:t>
            </a:r>
            <a:r>
              <a:rPr lang="en-US" dirty="0"/>
              <a:t>OPPORTUNITIES)</a:t>
            </a:r>
            <a:endParaRPr lang="el-GR" dirty="0"/>
          </a:p>
        </p:txBody>
      </p:sp>
      <p:sp>
        <p:nvSpPr>
          <p:cNvPr id="3" name="Θέση περιεχομένου 2">
            <a:extLst>
              <a:ext uri="{FF2B5EF4-FFF2-40B4-BE49-F238E27FC236}">
                <a16:creationId xmlns:a16="http://schemas.microsoft.com/office/drawing/2014/main" id="{01951D22-ADD4-1587-87FD-47ED9D855345}"/>
              </a:ext>
            </a:extLst>
          </p:cNvPr>
          <p:cNvSpPr>
            <a:spLocks noGrp="1"/>
          </p:cNvSpPr>
          <p:nvPr>
            <p:ph idx="1"/>
          </p:nvPr>
        </p:nvSpPr>
        <p:spPr/>
        <p:txBody>
          <a:bodyPr>
            <a:normAutofit lnSpcReduction="10000"/>
          </a:bodyPr>
          <a:lstStyle/>
          <a:p>
            <a:r>
              <a:rPr lang="el-GR" dirty="0"/>
              <a:t>Νέες </a:t>
            </a:r>
            <a:r>
              <a:rPr lang="el-GR" dirty="0" err="1"/>
              <a:t>υποδοµές</a:t>
            </a:r>
            <a:r>
              <a:rPr lang="el-GR" dirty="0"/>
              <a:t> που </a:t>
            </a:r>
            <a:r>
              <a:rPr lang="el-GR" dirty="0" err="1"/>
              <a:t>δηµιουργούνται</a:t>
            </a:r>
            <a:r>
              <a:rPr lang="el-GR" dirty="0"/>
              <a:t> (πχ. Εγνατία Οδός, Βιοτεχνικές Περιοχές, κλπ.). </a:t>
            </a:r>
          </a:p>
          <a:p>
            <a:r>
              <a:rPr lang="el-GR" dirty="0"/>
              <a:t>Οι επιδοτήσεις από αναπτυξιακά Εθνικά και Ευρωπαϊκά </a:t>
            </a:r>
            <a:r>
              <a:rPr lang="el-GR" dirty="0" err="1"/>
              <a:t>προγρά</a:t>
            </a:r>
            <a:r>
              <a:rPr lang="el-GR" dirty="0"/>
              <a:t>µµ</a:t>
            </a:r>
            <a:r>
              <a:rPr lang="el-GR" dirty="0" err="1"/>
              <a:t>ατα</a:t>
            </a:r>
            <a:r>
              <a:rPr lang="el-GR" dirty="0"/>
              <a:t> (πχ. ΕΣΠΑ). </a:t>
            </a:r>
          </a:p>
          <a:p>
            <a:r>
              <a:rPr lang="el-GR" dirty="0"/>
              <a:t>Τα “κενά” στην αγορά τα οποία να µ</a:t>
            </a:r>
            <a:r>
              <a:rPr lang="el-GR" dirty="0" err="1"/>
              <a:t>πορεί</a:t>
            </a:r>
            <a:r>
              <a:rPr lang="el-GR" dirty="0"/>
              <a:t> να τα καλύψει η επιχείρησή σας. </a:t>
            </a:r>
          </a:p>
          <a:p>
            <a:r>
              <a:rPr lang="el-GR" dirty="0"/>
              <a:t>Η “ανάγκη” για νέα προϊόντα και υπηρεσίες από τους καταναλωτές. </a:t>
            </a:r>
          </a:p>
          <a:p>
            <a:r>
              <a:rPr lang="el-GR" dirty="0"/>
              <a:t>Οι αλλαγές στις </a:t>
            </a:r>
            <a:r>
              <a:rPr lang="el-GR" dirty="0" err="1"/>
              <a:t>προτιµήσεις</a:t>
            </a:r>
            <a:r>
              <a:rPr lang="el-GR" dirty="0"/>
              <a:t> των καταναλωτών. </a:t>
            </a:r>
          </a:p>
          <a:p>
            <a:r>
              <a:rPr lang="el-GR" dirty="0"/>
              <a:t>Η ανάπτυξη νέων καναλιών </a:t>
            </a:r>
            <a:r>
              <a:rPr lang="el-GR" dirty="0" err="1"/>
              <a:t>διανοµής</a:t>
            </a:r>
            <a:r>
              <a:rPr lang="el-GR" dirty="0"/>
              <a:t> (π.χ. µέσω του Διαδικτύου). </a:t>
            </a:r>
          </a:p>
          <a:p>
            <a:r>
              <a:rPr lang="el-GR" dirty="0"/>
              <a:t>Η τεχνολογική πρόοδος (νέα υλικά, νέες µ</a:t>
            </a:r>
            <a:r>
              <a:rPr lang="el-GR" dirty="0" err="1"/>
              <a:t>έθοδοι</a:t>
            </a:r>
            <a:r>
              <a:rPr lang="el-GR" dirty="0"/>
              <a:t> παραγωγής, έξυπνα </a:t>
            </a:r>
            <a:r>
              <a:rPr lang="el-GR" dirty="0" err="1"/>
              <a:t>συστήµατα</a:t>
            </a:r>
            <a:r>
              <a:rPr lang="el-GR" dirty="0"/>
              <a:t>, κλπ.). </a:t>
            </a:r>
          </a:p>
          <a:p>
            <a:r>
              <a:rPr lang="el-GR" dirty="0"/>
              <a:t>Οι νέοι τρόπου δικτύωσης των νέων (πχ. </a:t>
            </a:r>
            <a:r>
              <a:rPr lang="el-GR" dirty="0" err="1"/>
              <a:t>blogs</a:t>
            </a:r>
            <a:r>
              <a:rPr lang="el-GR" dirty="0"/>
              <a:t>,</a:t>
            </a:r>
            <a:r>
              <a:rPr lang="en-US" dirty="0"/>
              <a:t>Facebook</a:t>
            </a:r>
            <a:r>
              <a:rPr lang="el-GR" dirty="0"/>
              <a:t>,</a:t>
            </a:r>
            <a:r>
              <a:rPr lang="en-US" dirty="0"/>
              <a:t> </a:t>
            </a:r>
            <a:r>
              <a:rPr lang="el-GR" dirty="0"/>
              <a:t>κλπ.)</a:t>
            </a:r>
          </a:p>
        </p:txBody>
      </p:sp>
    </p:spTree>
    <p:extLst>
      <p:ext uri="{BB962C8B-B14F-4D97-AF65-F5344CB8AC3E}">
        <p14:creationId xmlns:p14="http://schemas.microsoft.com/office/powerpoint/2010/main" val="14333721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150B11-C0B8-43BC-5EE9-5F1EAFA5CCD8}"/>
              </a:ext>
            </a:extLst>
          </p:cNvPr>
          <p:cNvSpPr>
            <a:spLocks noGrp="1"/>
          </p:cNvSpPr>
          <p:nvPr>
            <p:ph type="title"/>
          </p:nvPr>
        </p:nvSpPr>
        <p:spPr/>
        <p:txBody>
          <a:bodyPr/>
          <a:lstStyle/>
          <a:p>
            <a:r>
              <a:rPr lang="el-GR" dirty="0"/>
              <a:t>ΑΠΕΙΛΕΣ (</a:t>
            </a:r>
            <a:r>
              <a:rPr lang="en-US" dirty="0"/>
              <a:t>THREATS)</a:t>
            </a:r>
            <a:endParaRPr lang="el-GR" dirty="0"/>
          </a:p>
        </p:txBody>
      </p:sp>
      <p:sp>
        <p:nvSpPr>
          <p:cNvPr id="3" name="Θέση περιεχομένου 2">
            <a:extLst>
              <a:ext uri="{FF2B5EF4-FFF2-40B4-BE49-F238E27FC236}">
                <a16:creationId xmlns:a16="http://schemas.microsoft.com/office/drawing/2014/main" id="{B07285D6-010B-92F6-97FA-EFCD462678DC}"/>
              </a:ext>
            </a:extLst>
          </p:cNvPr>
          <p:cNvSpPr>
            <a:spLocks noGrp="1"/>
          </p:cNvSpPr>
          <p:nvPr>
            <p:ph idx="1"/>
          </p:nvPr>
        </p:nvSpPr>
        <p:spPr/>
        <p:txBody>
          <a:bodyPr>
            <a:normAutofit fontScale="92500" lnSpcReduction="20000"/>
          </a:bodyPr>
          <a:lstStyle/>
          <a:p>
            <a:r>
              <a:rPr lang="el-GR" dirty="0"/>
              <a:t>Μια </a:t>
            </a:r>
            <a:r>
              <a:rPr lang="el-GR" dirty="0" err="1"/>
              <a:t>Παγκόσµια</a:t>
            </a:r>
            <a:r>
              <a:rPr lang="el-GR" dirty="0"/>
              <a:t> </a:t>
            </a:r>
            <a:r>
              <a:rPr lang="el-GR" dirty="0" err="1"/>
              <a:t>Οικονοµική</a:t>
            </a:r>
            <a:r>
              <a:rPr lang="el-GR" dirty="0"/>
              <a:t> Κρίση.  </a:t>
            </a:r>
            <a:endParaRPr lang="en-US" dirty="0"/>
          </a:p>
          <a:p>
            <a:r>
              <a:rPr lang="el-GR" dirty="0"/>
              <a:t>Μια </a:t>
            </a:r>
            <a:r>
              <a:rPr lang="el-GR" dirty="0" err="1"/>
              <a:t>ενδεχόµενη</a:t>
            </a:r>
            <a:r>
              <a:rPr lang="el-GR" dirty="0"/>
              <a:t> µ</a:t>
            </a:r>
            <a:r>
              <a:rPr lang="el-GR" dirty="0" err="1"/>
              <a:t>είωση</a:t>
            </a:r>
            <a:r>
              <a:rPr lang="el-GR" dirty="0"/>
              <a:t> της κατανάλωσης. </a:t>
            </a:r>
            <a:endParaRPr lang="en-US" dirty="0"/>
          </a:p>
          <a:p>
            <a:r>
              <a:rPr lang="el-GR" dirty="0"/>
              <a:t>Η αύξηση του </a:t>
            </a:r>
            <a:r>
              <a:rPr lang="el-GR" dirty="0" err="1"/>
              <a:t>ανταγωνισµού</a:t>
            </a:r>
            <a:r>
              <a:rPr lang="el-GR" dirty="0"/>
              <a:t>. </a:t>
            </a:r>
            <a:endParaRPr lang="en-US" dirty="0"/>
          </a:p>
          <a:p>
            <a:r>
              <a:rPr lang="el-GR" dirty="0"/>
              <a:t>Η είσοδος πολλών νέων επιχειρήσεων στην αγορά. </a:t>
            </a:r>
            <a:endParaRPr lang="en-US" dirty="0"/>
          </a:p>
          <a:p>
            <a:r>
              <a:rPr lang="el-GR" dirty="0"/>
              <a:t>Μια </a:t>
            </a:r>
            <a:r>
              <a:rPr lang="el-GR" dirty="0" err="1"/>
              <a:t>ενδεχόµενη</a:t>
            </a:r>
            <a:r>
              <a:rPr lang="el-GR" dirty="0"/>
              <a:t> µ</a:t>
            </a:r>
            <a:r>
              <a:rPr lang="el-GR" dirty="0" err="1"/>
              <a:t>είωση</a:t>
            </a:r>
            <a:r>
              <a:rPr lang="el-GR" dirty="0"/>
              <a:t> της αγοραστικής </a:t>
            </a:r>
            <a:r>
              <a:rPr lang="el-GR" dirty="0" err="1"/>
              <a:t>δύναµης</a:t>
            </a:r>
            <a:r>
              <a:rPr lang="el-GR" dirty="0"/>
              <a:t> των καταναλωτών. ! Η αύξηση των </a:t>
            </a:r>
            <a:r>
              <a:rPr lang="el-GR" dirty="0" err="1"/>
              <a:t>τιµών</a:t>
            </a:r>
            <a:r>
              <a:rPr lang="el-GR" dirty="0"/>
              <a:t> από τους </a:t>
            </a:r>
            <a:r>
              <a:rPr lang="el-GR" dirty="0" err="1"/>
              <a:t>Προµηθευτές</a:t>
            </a:r>
            <a:r>
              <a:rPr lang="el-GR" dirty="0"/>
              <a:t> </a:t>
            </a:r>
            <a:endParaRPr lang="en-US" dirty="0"/>
          </a:p>
          <a:p>
            <a:r>
              <a:rPr lang="el-GR" dirty="0"/>
              <a:t>Αλλαγές στη </a:t>
            </a:r>
            <a:r>
              <a:rPr lang="el-GR" dirty="0" err="1"/>
              <a:t>νοµοθεσία</a:t>
            </a:r>
            <a:r>
              <a:rPr lang="el-GR" dirty="0"/>
              <a:t> (πχ. αύξηση φορολογίας, επιπλέων άδειες ή εγκρίσεις για άδεια λειτουργίας, κλπ.) </a:t>
            </a:r>
            <a:endParaRPr lang="en-US" dirty="0"/>
          </a:p>
          <a:p>
            <a:r>
              <a:rPr lang="el-GR" dirty="0"/>
              <a:t>Οι Διεθνές </a:t>
            </a:r>
            <a:r>
              <a:rPr lang="el-GR" dirty="0" err="1"/>
              <a:t>πολιτικόοικονοµικές</a:t>
            </a:r>
            <a:r>
              <a:rPr lang="el-GR" dirty="0"/>
              <a:t> συγκυρίες (</a:t>
            </a:r>
            <a:r>
              <a:rPr lang="el-GR" dirty="0" err="1"/>
              <a:t>π.χ</a:t>
            </a:r>
            <a:r>
              <a:rPr lang="el-GR" dirty="0"/>
              <a:t> </a:t>
            </a:r>
            <a:r>
              <a:rPr lang="el-GR" dirty="0" err="1"/>
              <a:t>τροµοκρατία</a:t>
            </a:r>
            <a:r>
              <a:rPr lang="el-GR" dirty="0"/>
              <a:t>, αύξηση πετρελαίου, κλπ.). </a:t>
            </a:r>
            <a:endParaRPr lang="en-US" dirty="0"/>
          </a:p>
          <a:p>
            <a:r>
              <a:rPr lang="el-GR" dirty="0"/>
              <a:t>Η µη κάλυψη </a:t>
            </a:r>
            <a:r>
              <a:rPr lang="el-GR" dirty="0" err="1"/>
              <a:t>οικονοµικών</a:t>
            </a:r>
            <a:r>
              <a:rPr lang="el-GR" dirty="0"/>
              <a:t> υποχρεώσεων από πελάτες (πχ. αύξηση ακάλυπτων επιταγών, κλπ.).</a:t>
            </a:r>
          </a:p>
        </p:txBody>
      </p:sp>
    </p:spTree>
    <p:extLst>
      <p:ext uri="{BB962C8B-B14F-4D97-AF65-F5344CB8AC3E}">
        <p14:creationId xmlns:p14="http://schemas.microsoft.com/office/powerpoint/2010/main" val="3940046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9AD4DA-A6D1-23A3-7570-1C016243C753}"/>
              </a:ext>
            </a:extLst>
          </p:cNvPr>
          <p:cNvSpPr>
            <a:spLocks noGrp="1"/>
          </p:cNvSpPr>
          <p:nvPr>
            <p:ph type="title"/>
          </p:nvPr>
        </p:nvSpPr>
        <p:spPr>
          <a:xfrm>
            <a:off x="1718279" y="2234810"/>
            <a:ext cx="8755441" cy="2388379"/>
          </a:xfrm>
        </p:spPr>
        <p:txBody>
          <a:bodyPr>
            <a:noAutofit/>
          </a:bodyPr>
          <a:lstStyle/>
          <a:p>
            <a:pPr algn="ctr"/>
            <a:r>
              <a:rPr lang="el-GR" sz="5400" dirty="0"/>
              <a:t>Τμηματοποίηση Αγοράς</a:t>
            </a:r>
            <a:br>
              <a:rPr lang="el-GR" sz="5400" dirty="0"/>
            </a:br>
            <a:r>
              <a:rPr lang="el-GR" sz="5400" dirty="0"/>
              <a:t>Αγορά Στόχος</a:t>
            </a:r>
            <a:br>
              <a:rPr lang="el-GR" sz="5400" dirty="0"/>
            </a:br>
            <a:endParaRPr lang="el-GR" sz="5400" dirty="0"/>
          </a:p>
        </p:txBody>
      </p:sp>
    </p:spTree>
    <p:extLst>
      <p:ext uri="{BB962C8B-B14F-4D97-AF65-F5344CB8AC3E}">
        <p14:creationId xmlns:p14="http://schemas.microsoft.com/office/powerpoint/2010/main" val="29074196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E0A67F-1D56-8129-B0F5-7F77441D3EEB}"/>
              </a:ext>
            </a:extLst>
          </p:cNvPr>
          <p:cNvSpPr>
            <a:spLocks noGrp="1"/>
          </p:cNvSpPr>
          <p:nvPr>
            <p:ph type="title"/>
          </p:nvPr>
        </p:nvSpPr>
        <p:spPr/>
        <p:txBody>
          <a:bodyPr/>
          <a:lstStyle/>
          <a:p>
            <a:r>
              <a:rPr lang="el-GR" sz="3600" dirty="0"/>
              <a:t>Τμηματοποίηση της Αγοράς</a:t>
            </a:r>
            <a:endParaRPr lang="el-GR" dirty="0"/>
          </a:p>
        </p:txBody>
      </p:sp>
      <p:sp>
        <p:nvSpPr>
          <p:cNvPr id="3" name="Θέση περιεχομένου 2">
            <a:extLst>
              <a:ext uri="{FF2B5EF4-FFF2-40B4-BE49-F238E27FC236}">
                <a16:creationId xmlns:a16="http://schemas.microsoft.com/office/drawing/2014/main" id="{49B61E15-5B04-9AE5-1E3E-BE7A751E683D}"/>
              </a:ext>
            </a:extLst>
          </p:cNvPr>
          <p:cNvSpPr>
            <a:spLocks noGrp="1"/>
          </p:cNvSpPr>
          <p:nvPr>
            <p:ph idx="1"/>
          </p:nvPr>
        </p:nvSpPr>
        <p:spPr/>
        <p:txBody>
          <a:bodyPr/>
          <a:lstStyle/>
          <a:p>
            <a:pPr algn="just">
              <a:lnSpc>
                <a:spcPct val="90000"/>
              </a:lnSpc>
              <a:buFont typeface="Wingdings" pitchFamily="2" charset="2"/>
              <a:buNone/>
            </a:pPr>
            <a:r>
              <a:rPr lang="el-GR" sz="1800" dirty="0"/>
              <a:t>Η </a:t>
            </a:r>
            <a:r>
              <a:rPr lang="el-GR" sz="1800" b="1" dirty="0"/>
              <a:t>Τμηματοποίηση της Αγοράς</a:t>
            </a:r>
            <a:r>
              <a:rPr lang="el-GR" sz="1800" dirty="0"/>
              <a:t> αφορά:</a:t>
            </a:r>
          </a:p>
          <a:p>
            <a:pPr algn="just">
              <a:lnSpc>
                <a:spcPct val="90000"/>
              </a:lnSpc>
            </a:pPr>
            <a:r>
              <a:rPr lang="el-GR" sz="1800" dirty="0"/>
              <a:t>τη μελέτη της αγοράς με σκοπό να εντοπιστούν </a:t>
            </a:r>
            <a:r>
              <a:rPr lang="el-GR" sz="1800" b="1" dirty="0"/>
              <a:t>υποσύνολα καταναλωτών (τμήματα)</a:t>
            </a:r>
            <a:r>
              <a:rPr lang="el-GR" sz="1800" dirty="0"/>
              <a:t> τα οποία έχουν </a:t>
            </a:r>
            <a:r>
              <a:rPr lang="el-GR" sz="1800" b="1" dirty="0"/>
              <a:t>ομοιογενείς ανάγκες και χαρακτηριστικά</a:t>
            </a:r>
            <a:r>
              <a:rPr lang="el-GR" sz="1800" dirty="0"/>
              <a:t> (και που υπονοούν και </a:t>
            </a:r>
            <a:r>
              <a:rPr lang="el-GR" sz="1800" b="1" dirty="0"/>
              <a:t>ομοιογενή συμπεριφορά</a:t>
            </a:r>
            <a:r>
              <a:rPr lang="el-GR" sz="1800" dirty="0"/>
              <a:t>), </a:t>
            </a:r>
          </a:p>
          <a:p>
            <a:pPr algn="just">
              <a:lnSpc>
                <a:spcPct val="90000"/>
              </a:lnSpc>
            </a:pPr>
            <a:r>
              <a:rPr lang="el-GR" sz="1800" dirty="0"/>
              <a:t>έτσι ώστε να δημιουργηθούν </a:t>
            </a:r>
            <a:r>
              <a:rPr lang="el-GR" sz="1800" b="1" dirty="0"/>
              <a:t>κατάλληλα Μίγματα ΜΚΤ</a:t>
            </a:r>
            <a:r>
              <a:rPr lang="el-GR" sz="1800" dirty="0"/>
              <a:t> τα οποία θα καλύπτουν τις </a:t>
            </a:r>
            <a:r>
              <a:rPr lang="el-GR" sz="1800" b="1" dirty="0"/>
              <a:t>ανάγκες</a:t>
            </a:r>
            <a:r>
              <a:rPr lang="el-GR" sz="1800" dirty="0"/>
              <a:t> του κάθε υποσυνόλου ή ενός επιλεγμένου υποσυνόλου καταναλωτών.</a:t>
            </a:r>
          </a:p>
          <a:p>
            <a:endParaRPr lang="el-GR" dirty="0"/>
          </a:p>
        </p:txBody>
      </p:sp>
    </p:spTree>
    <p:extLst>
      <p:ext uri="{BB962C8B-B14F-4D97-AF65-F5344CB8AC3E}">
        <p14:creationId xmlns:p14="http://schemas.microsoft.com/office/powerpoint/2010/main" val="1425075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74B677-0F98-C6A2-CF81-A5D01CDB9CF8}"/>
              </a:ext>
            </a:extLst>
          </p:cNvPr>
          <p:cNvSpPr>
            <a:spLocks noGrp="1"/>
          </p:cNvSpPr>
          <p:nvPr>
            <p:ph type="title"/>
          </p:nvPr>
        </p:nvSpPr>
        <p:spPr/>
        <p:txBody>
          <a:bodyPr>
            <a:normAutofit/>
          </a:bodyPr>
          <a:lstStyle/>
          <a:p>
            <a:r>
              <a:rPr lang="el-GR" sz="2800" dirty="0"/>
              <a:t>Η ΤΜΗΜΑΤΟΠΟΙΗΣΗ ΕΙΝΑΙ ΕΠΙΤΥΧΗΜΕΝΗ ΟΤΑΝ:</a:t>
            </a:r>
          </a:p>
        </p:txBody>
      </p:sp>
      <p:sp>
        <p:nvSpPr>
          <p:cNvPr id="3" name="Θέση περιεχομένου 2">
            <a:extLst>
              <a:ext uri="{FF2B5EF4-FFF2-40B4-BE49-F238E27FC236}">
                <a16:creationId xmlns:a16="http://schemas.microsoft.com/office/drawing/2014/main" id="{D0A0F76E-CFFD-F44A-8E10-4022CBF6B43F}"/>
              </a:ext>
            </a:extLst>
          </p:cNvPr>
          <p:cNvSpPr>
            <a:spLocks noGrp="1"/>
          </p:cNvSpPr>
          <p:nvPr>
            <p:ph idx="1"/>
          </p:nvPr>
        </p:nvSpPr>
        <p:spPr/>
        <p:txBody>
          <a:bodyPr/>
          <a:lstStyle/>
          <a:p>
            <a:pPr marL="400050" lvl="1" indent="0" algn="just">
              <a:lnSpc>
                <a:spcPct val="80000"/>
              </a:lnSpc>
              <a:buNone/>
            </a:pPr>
            <a:endParaRPr lang="el-GR" dirty="0"/>
          </a:p>
          <a:p>
            <a:pPr marL="1009650" lvl="1" indent="-609600" algn="just">
              <a:lnSpc>
                <a:spcPct val="80000"/>
              </a:lnSpc>
              <a:buFont typeface="Wingdings" pitchFamily="2" charset="2"/>
              <a:buAutoNum type="arabicPeriod"/>
            </a:pPr>
            <a:r>
              <a:rPr lang="el-GR" dirty="0"/>
              <a:t>Οι αγοραστές κάθε τμήματος αποτελούν μεταξύ τους μια ομοιογενή ομάδα, δηλ. συμπεριφέρονται κατά τον ίδιο περίπου τρόπο.</a:t>
            </a:r>
          </a:p>
          <a:p>
            <a:pPr marL="1009650" lvl="1" indent="-609600" algn="just">
              <a:lnSpc>
                <a:spcPct val="80000"/>
              </a:lnSpc>
              <a:buFont typeface="Wingdings" pitchFamily="2" charset="2"/>
              <a:buAutoNum type="arabicPeriod"/>
            </a:pPr>
            <a:r>
              <a:rPr lang="el-GR" dirty="0"/>
              <a:t>Οι αγοραστές καθενός από τα τμήματα διαφέρουν από τους αγοραστές των άλλων τμημάτων.</a:t>
            </a:r>
          </a:p>
          <a:p>
            <a:pPr marL="1009650" lvl="1" indent="-609600" algn="just">
              <a:lnSpc>
                <a:spcPct val="80000"/>
              </a:lnSpc>
              <a:buFont typeface="Wingdings" pitchFamily="2" charset="2"/>
              <a:buAutoNum type="arabicPeriod"/>
            </a:pPr>
            <a:r>
              <a:rPr lang="el-GR" dirty="0"/>
              <a:t>Να υπάρχει τουλάχιστον ένα τμήμα το οποίο να είναι ελκυστικό, έτσι ώστε να καθορισθεί σαν αγορά-στόχος.</a:t>
            </a:r>
          </a:p>
          <a:p>
            <a:pPr marL="1009650" lvl="1" indent="-609600" algn="just">
              <a:lnSpc>
                <a:spcPct val="80000"/>
              </a:lnSpc>
              <a:buFont typeface="Wingdings" pitchFamily="2" charset="2"/>
              <a:buAutoNum type="arabicPeriod"/>
            </a:pPr>
            <a:r>
              <a:rPr lang="el-GR" dirty="0"/>
              <a:t>Το τμήμα που θα καθορισθεί σαν αγορά-στόχος να μπορεί να προσεγγισθεί από το μίγμα ΜΚΤ.</a:t>
            </a:r>
          </a:p>
          <a:p>
            <a:pPr marL="0" indent="0">
              <a:buNone/>
            </a:pPr>
            <a:endParaRPr lang="el-GR" dirty="0"/>
          </a:p>
        </p:txBody>
      </p:sp>
    </p:spTree>
    <p:extLst>
      <p:ext uri="{BB962C8B-B14F-4D97-AF65-F5344CB8AC3E}">
        <p14:creationId xmlns:p14="http://schemas.microsoft.com/office/powerpoint/2010/main" val="11923685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996EFC-717B-0FD9-13EE-AF2D069E1E60}"/>
              </a:ext>
            </a:extLst>
          </p:cNvPr>
          <p:cNvSpPr>
            <a:spLocks noGrp="1"/>
          </p:cNvSpPr>
          <p:nvPr>
            <p:ph type="title"/>
          </p:nvPr>
        </p:nvSpPr>
        <p:spPr/>
        <p:txBody>
          <a:bodyPr/>
          <a:lstStyle/>
          <a:p>
            <a:r>
              <a:rPr lang="el-GR" dirty="0"/>
              <a:t>Αγορά Στόχος</a:t>
            </a:r>
          </a:p>
        </p:txBody>
      </p:sp>
      <p:sp>
        <p:nvSpPr>
          <p:cNvPr id="3" name="Θέση περιεχομένου 2">
            <a:extLst>
              <a:ext uri="{FF2B5EF4-FFF2-40B4-BE49-F238E27FC236}">
                <a16:creationId xmlns:a16="http://schemas.microsoft.com/office/drawing/2014/main" id="{8737B242-A637-860B-25FC-BB99E8F8D9DB}"/>
              </a:ext>
            </a:extLst>
          </p:cNvPr>
          <p:cNvSpPr>
            <a:spLocks noGrp="1"/>
          </p:cNvSpPr>
          <p:nvPr>
            <p:ph idx="1"/>
          </p:nvPr>
        </p:nvSpPr>
        <p:spPr/>
        <p:txBody>
          <a:bodyPr/>
          <a:lstStyle/>
          <a:p>
            <a:pPr algn="just"/>
            <a:r>
              <a:rPr lang="el-GR" sz="1800" dirty="0"/>
              <a:t>Είναι ευθύνη του τμήματος ΜΚΤ μιας επιχείρησης να επιλέξει την </a:t>
            </a:r>
            <a:r>
              <a:rPr lang="el-GR" sz="1800" b="1" dirty="0"/>
              <a:t>αγορά-στόχο</a:t>
            </a:r>
            <a:r>
              <a:rPr lang="el-GR" sz="1800" dirty="0"/>
              <a:t>, δημιουργώντας ένα </a:t>
            </a:r>
            <a:r>
              <a:rPr lang="el-GR" sz="1800" b="1" dirty="0"/>
              <a:t>μίγμα ΜΚΤ</a:t>
            </a:r>
            <a:r>
              <a:rPr lang="el-GR" sz="1800" dirty="0"/>
              <a:t> το οποίο θα καλύπτει τις </a:t>
            </a:r>
            <a:r>
              <a:rPr lang="el-GR" sz="1800" b="1" dirty="0"/>
              <a:t>ανάγκες της αγοράς</a:t>
            </a:r>
            <a:r>
              <a:rPr lang="el-GR" sz="1800" dirty="0"/>
              <a:t> στόχου καλύτερα από τον </a:t>
            </a:r>
            <a:r>
              <a:rPr lang="el-GR" sz="1800" b="1" dirty="0"/>
              <a:t>ανταγωνισμό.</a:t>
            </a:r>
          </a:p>
          <a:p>
            <a:pPr algn="just"/>
            <a:r>
              <a:rPr lang="el-GR" sz="1800" dirty="0"/>
              <a:t>Η επιλογή της αγοράς στόχου εξαρτάται από το </a:t>
            </a:r>
            <a:r>
              <a:rPr lang="el-GR" sz="1800" b="1" dirty="0"/>
              <a:t>περιβάλλον</a:t>
            </a:r>
            <a:r>
              <a:rPr lang="el-GR" sz="1800" dirty="0"/>
              <a:t>, τα </a:t>
            </a:r>
            <a:r>
              <a:rPr lang="el-GR" sz="1800" b="1" dirty="0"/>
              <a:t>χαρακτηριστικά της αγοράς στόχου,</a:t>
            </a:r>
            <a:r>
              <a:rPr lang="el-GR" sz="1800" dirty="0"/>
              <a:t> το </a:t>
            </a:r>
            <a:r>
              <a:rPr lang="el-GR" sz="1800" b="1" dirty="0"/>
              <a:t>προϊόν</a:t>
            </a:r>
            <a:r>
              <a:rPr lang="el-GR" sz="1800" dirty="0"/>
              <a:t> που εμπορεύεται ή μπορεί να παράγει η επιχείρηση και την </a:t>
            </a:r>
            <a:r>
              <a:rPr lang="el-GR" sz="1800" b="1" dirty="0"/>
              <a:t>φύση της επιχείρησης</a:t>
            </a:r>
            <a:r>
              <a:rPr lang="el-GR" sz="1800" dirty="0"/>
              <a:t> (μέγεθος, οικονομική ευρωστία κ.ά.)</a:t>
            </a:r>
          </a:p>
          <a:p>
            <a:endParaRPr lang="el-GR" dirty="0"/>
          </a:p>
        </p:txBody>
      </p:sp>
    </p:spTree>
    <p:extLst>
      <p:ext uri="{BB962C8B-B14F-4D97-AF65-F5344CB8AC3E}">
        <p14:creationId xmlns:p14="http://schemas.microsoft.com/office/powerpoint/2010/main" val="4172218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04F1C8-5F9C-CADE-05B4-FEB2AF631409}"/>
              </a:ext>
            </a:extLst>
          </p:cNvPr>
          <p:cNvSpPr>
            <a:spLocks noGrp="1"/>
          </p:cNvSpPr>
          <p:nvPr>
            <p:ph type="title"/>
          </p:nvPr>
        </p:nvSpPr>
        <p:spPr/>
        <p:txBody>
          <a:bodyPr>
            <a:normAutofit fontScale="90000"/>
          </a:bodyPr>
          <a:lstStyle/>
          <a:p>
            <a:pPr algn="ctr"/>
            <a:r>
              <a:rPr lang="el-GR" b="1" i="0" dirty="0">
                <a:solidFill>
                  <a:schemeClr val="tx1"/>
                </a:solidFill>
                <a:effectLst/>
                <a:latin typeface="Open Sans" panose="020B0606030504020204" pitchFamily="34" charset="0"/>
              </a:rPr>
              <a:t>Επενδύοντας στην Ελληνική αγορά Τροφίμων και Αγροτικών Προϊόντων</a:t>
            </a:r>
            <a:br>
              <a:rPr lang="el-GR" b="1" i="0" dirty="0">
                <a:solidFill>
                  <a:srgbClr val="0D1194"/>
                </a:solidFill>
                <a:effectLst/>
                <a:latin typeface="Open Sans" panose="020B0606030504020204" pitchFamily="34" charset="0"/>
              </a:rPr>
            </a:br>
            <a:endParaRPr lang="el-GR" dirty="0"/>
          </a:p>
        </p:txBody>
      </p:sp>
      <p:sp>
        <p:nvSpPr>
          <p:cNvPr id="3" name="Θέση περιεχομένου 2">
            <a:extLst>
              <a:ext uri="{FF2B5EF4-FFF2-40B4-BE49-F238E27FC236}">
                <a16:creationId xmlns:a16="http://schemas.microsoft.com/office/drawing/2014/main" id="{732C3DA6-5D94-F9C7-02D0-A5BF6F68D69D}"/>
              </a:ext>
            </a:extLst>
          </p:cNvPr>
          <p:cNvSpPr>
            <a:spLocks noGrp="1"/>
          </p:cNvSpPr>
          <p:nvPr>
            <p:ph idx="1"/>
          </p:nvPr>
        </p:nvSpPr>
        <p:spPr/>
        <p:txBody>
          <a:bodyPr>
            <a:normAutofit/>
          </a:bodyPr>
          <a:lstStyle/>
          <a:p>
            <a:pPr algn="just"/>
            <a:r>
              <a:rPr lang="el-GR" b="0" i="0" dirty="0">
                <a:solidFill>
                  <a:srgbClr val="483A2F"/>
                </a:solidFill>
                <a:effectLst/>
                <a:latin typeface="Source Sans Pro" panose="020B0604020202020204" pitchFamily="34" charset="0"/>
              </a:rPr>
              <a:t>Ο κλάδος τροφίμων και αγροτικών προϊόντων ανέκαθεν ήταν από τους σημαντικότερους εξαγωγικούς κλάδους της χώρας  με ιδιαίτερα ισχυρή παρουσία στις Ευρωπαϊκές αγορές τροφίμων και ολοένα αυξανόμενη παρουσία στην Αμερικανική αγορά</a:t>
            </a:r>
          </a:p>
          <a:p>
            <a:r>
              <a:rPr lang="el-GR" dirty="0">
                <a:solidFill>
                  <a:srgbClr val="483A2F"/>
                </a:solidFill>
                <a:latin typeface="Source Sans Pro" panose="020B0503030403020204" pitchFamily="34" charset="0"/>
              </a:rPr>
              <a:t>Ε</a:t>
            </a:r>
            <a:r>
              <a:rPr lang="el-GR" b="0" i="0" dirty="0">
                <a:solidFill>
                  <a:srgbClr val="483A2F"/>
                </a:solidFill>
                <a:effectLst/>
                <a:latin typeface="Source Sans Pro" panose="020B0503030403020204" pitchFamily="34" charset="0"/>
              </a:rPr>
              <a:t>λαιόλαδο και προϊόντα ελιάς </a:t>
            </a:r>
          </a:p>
          <a:p>
            <a:r>
              <a:rPr lang="el-GR" dirty="0">
                <a:solidFill>
                  <a:srgbClr val="483A2F"/>
                </a:solidFill>
                <a:latin typeface="Source Sans Pro" panose="020B0503030403020204" pitchFamily="34" charset="0"/>
              </a:rPr>
              <a:t>Κρασί</a:t>
            </a:r>
          </a:p>
          <a:p>
            <a:r>
              <a:rPr lang="el-GR" dirty="0">
                <a:solidFill>
                  <a:srgbClr val="483A2F"/>
                </a:solidFill>
                <a:latin typeface="Source Sans Pro" panose="020B0503030403020204" pitchFamily="34" charset="0"/>
              </a:rPr>
              <a:t>Φρέσκα </a:t>
            </a:r>
            <a:r>
              <a:rPr lang="el-GR" b="0" i="0" dirty="0">
                <a:solidFill>
                  <a:srgbClr val="483A2F"/>
                </a:solidFill>
                <a:effectLst/>
                <a:latin typeface="Source Sans Pro" panose="020B0503030403020204" pitchFamily="34" charset="0"/>
              </a:rPr>
              <a:t>φρούτα και λαχανικά</a:t>
            </a:r>
          </a:p>
          <a:p>
            <a:r>
              <a:rPr lang="el-GR" dirty="0">
                <a:solidFill>
                  <a:srgbClr val="483A2F"/>
                </a:solidFill>
                <a:latin typeface="Source Sans Pro" panose="020B0503030403020204" pitchFamily="34" charset="0"/>
              </a:rPr>
              <a:t>Π</a:t>
            </a:r>
            <a:r>
              <a:rPr lang="el-GR" b="0" i="0" dirty="0">
                <a:solidFill>
                  <a:srgbClr val="483A2F"/>
                </a:solidFill>
                <a:effectLst/>
                <a:latin typeface="Source Sans Pro" panose="020B0503030403020204" pitchFamily="34" charset="0"/>
              </a:rPr>
              <a:t>ροϊόντα αλευροποιίας</a:t>
            </a:r>
          </a:p>
          <a:p>
            <a:r>
              <a:rPr lang="el-GR" b="0" i="0" dirty="0">
                <a:solidFill>
                  <a:srgbClr val="483A2F"/>
                </a:solidFill>
                <a:effectLst/>
                <a:latin typeface="Source Sans Pro" panose="020B0503030403020204" pitchFamily="34" charset="0"/>
              </a:rPr>
              <a:t>Μέλι</a:t>
            </a:r>
          </a:p>
          <a:p>
            <a:r>
              <a:rPr lang="el-GR" dirty="0">
                <a:solidFill>
                  <a:srgbClr val="483A2F"/>
                </a:solidFill>
                <a:latin typeface="Source Sans Pro" panose="020B0503030403020204" pitchFamily="34" charset="0"/>
              </a:rPr>
              <a:t>Ε</a:t>
            </a:r>
            <a:r>
              <a:rPr lang="el-GR" b="0" i="0" dirty="0">
                <a:solidFill>
                  <a:srgbClr val="483A2F"/>
                </a:solidFill>
                <a:effectLst/>
                <a:latin typeface="Source Sans Pro" panose="020B0503030403020204" pitchFamily="34" charset="0"/>
              </a:rPr>
              <a:t>πεξεργασμένα κρέατα και τα έτοιμα γεύματα, </a:t>
            </a:r>
            <a:endParaRPr lang="el-GR" dirty="0"/>
          </a:p>
        </p:txBody>
      </p:sp>
    </p:spTree>
    <p:extLst>
      <p:ext uri="{BB962C8B-B14F-4D97-AF65-F5344CB8AC3E}">
        <p14:creationId xmlns:p14="http://schemas.microsoft.com/office/powerpoint/2010/main" val="23744594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9B61C5-B585-2CE1-C303-2F347A09AFA3}"/>
              </a:ext>
            </a:extLst>
          </p:cNvPr>
          <p:cNvSpPr>
            <a:spLocks noGrp="1"/>
          </p:cNvSpPr>
          <p:nvPr>
            <p:ph type="title"/>
          </p:nvPr>
        </p:nvSpPr>
        <p:spPr/>
        <p:txBody>
          <a:bodyPr>
            <a:normAutofit/>
          </a:bodyPr>
          <a:lstStyle/>
          <a:p>
            <a:r>
              <a:rPr lang="el-GR" sz="3100" i="0" dirty="0">
                <a:solidFill>
                  <a:srgbClr val="34313F"/>
                </a:solidFill>
                <a:effectLst/>
                <a:latin typeface="system-ui"/>
              </a:rPr>
              <a:t>Γιατί οι εταιρείες χρειάζονται μια </a:t>
            </a:r>
            <a:r>
              <a:rPr lang="el-GR" sz="3100" i="0" dirty="0" err="1">
                <a:solidFill>
                  <a:srgbClr val="34313F"/>
                </a:solidFill>
                <a:effectLst/>
                <a:latin typeface="system-ui"/>
              </a:rPr>
              <a:t>στοχευμένη</a:t>
            </a:r>
            <a:r>
              <a:rPr lang="el-GR" sz="3100" i="0" dirty="0">
                <a:solidFill>
                  <a:srgbClr val="34313F"/>
                </a:solidFill>
                <a:effectLst/>
                <a:latin typeface="system-ui"/>
              </a:rPr>
              <a:t> αγορά;</a:t>
            </a:r>
            <a:br>
              <a:rPr lang="el-GR" b="1" i="0" dirty="0">
                <a:solidFill>
                  <a:srgbClr val="34313F"/>
                </a:solidFill>
                <a:effectLst/>
                <a:latin typeface="system-ui"/>
              </a:rPr>
            </a:br>
            <a:endParaRPr lang="el-GR" dirty="0"/>
          </a:p>
        </p:txBody>
      </p:sp>
      <p:sp>
        <p:nvSpPr>
          <p:cNvPr id="3" name="Θέση περιεχομένου 2">
            <a:extLst>
              <a:ext uri="{FF2B5EF4-FFF2-40B4-BE49-F238E27FC236}">
                <a16:creationId xmlns:a16="http://schemas.microsoft.com/office/drawing/2014/main" id="{D5EC25B7-A159-349B-C296-CC9B7B051C9D}"/>
              </a:ext>
            </a:extLst>
          </p:cNvPr>
          <p:cNvSpPr>
            <a:spLocks noGrp="1"/>
          </p:cNvSpPr>
          <p:nvPr>
            <p:ph idx="1"/>
          </p:nvPr>
        </p:nvSpPr>
        <p:spPr/>
        <p:txBody>
          <a:bodyPr>
            <a:normAutofit fontScale="85000" lnSpcReduction="20000"/>
          </a:bodyPr>
          <a:lstStyle/>
          <a:p>
            <a:r>
              <a:rPr lang="el-GR" b="0" i="0" dirty="0">
                <a:solidFill>
                  <a:srgbClr val="34313F"/>
                </a:solidFill>
                <a:effectLst/>
                <a:latin typeface="system-ui"/>
              </a:rPr>
              <a:t>Η κατανόηση της πελατειακής σας βάσης ή της ομάδας ατόμων που είναι πιο πιθανό να προσελκύσετε, είναι απαραίτητη σε οποιαδήποτε ολιστική στρατηγική μάρκετινγκ. Όταν η εταιρεία σας διαθέτει ένα σχέδιο μάρκετινγκ που βασίζεται σε μια συγκεκριμένη επιλογή δυνητικών πελατών.</a:t>
            </a:r>
          </a:p>
          <a:p>
            <a:pPr lvl="1">
              <a:buFont typeface="Wingdings" panose="05000000000000000000" pitchFamily="2" charset="2"/>
              <a:buChar char="v"/>
            </a:pPr>
            <a:r>
              <a:rPr lang="el-GR" b="1" i="0" dirty="0">
                <a:solidFill>
                  <a:srgbClr val="34313F"/>
                </a:solidFill>
                <a:effectLst/>
                <a:latin typeface="system-ui"/>
              </a:rPr>
              <a:t>Μιλήστε τη γλώσσα του πελάτη σας: </a:t>
            </a:r>
            <a:r>
              <a:rPr lang="el-GR" b="0" i="0" dirty="0">
                <a:solidFill>
                  <a:srgbClr val="34313F"/>
                </a:solidFill>
                <a:effectLst/>
                <a:latin typeface="system-ui"/>
              </a:rPr>
              <a:t>Το να γνωρίζετε ποια είναι η εξειδικευμένη αγορά σας σημαίνει ότι μπορείτε να ερευνήσετε και να κατανοήσετε τους πελάτες σας. Αυτό κάνει θαύματα για το σχέδιο μάρκετινγκ. Θυμηθείτε, το είδος της γλώσσας που χρησιμοποιείτε με τις χιλιετίες θα είναι διαφορετικό από τη γλώσσα που χρησιμοποιείτε για </a:t>
            </a:r>
            <a:r>
              <a:rPr lang="el-GR" b="0" i="0" dirty="0" err="1">
                <a:solidFill>
                  <a:srgbClr val="34313F"/>
                </a:solidFill>
                <a:effectLst/>
                <a:latin typeface="system-ui"/>
              </a:rPr>
              <a:t>baby</a:t>
            </a:r>
            <a:r>
              <a:rPr lang="el-GR" b="0" i="0" dirty="0">
                <a:solidFill>
                  <a:srgbClr val="34313F"/>
                </a:solidFill>
                <a:effectLst/>
                <a:latin typeface="system-ui"/>
              </a:rPr>
              <a:t> </a:t>
            </a:r>
            <a:r>
              <a:rPr lang="el-GR" b="0" i="0" dirty="0" err="1">
                <a:solidFill>
                  <a:srgbClr val="34313F"/>
                </a:solidFill>
                <a:effectLst/>
                <a:latin typeface="system-ui"/>
              </a:rPr>
              <a:t>boomers</a:t>
            </a:r>
            <a:r>
              <a:rPr lang="el-GR" b="0" i="0" dirty="0">
                <a:solidFill>
                  <a:srgbClr val="34313F"/>
                </a:solidFill>
                <a:effectLst/>
                <a:latin typeface="system-ui"/>
              </a:rPr>
              <a:t> και επιχειρηματίες. Το να μιλάς τη γλώσσα του πελάτη σου σημαίνει ότι είναι πιο πιθανό να κερδίσεις την προσοχή και το ενδιαφέρον τους.</a:t>
            </a:r>
          </a:p>
          <a:p>
            <a:pPr lvl="1">
              <a:buFont typeface="Wingdings" panose="05000000000000000000" pitchFamily="2" charset="2"/>
              <a:buChar char="v"/>
            </a:pPr>
            <a:r>
              <a:rPr lang="el-GR" b="1" i="0" dirty="0">
                <a:solidFill>
                  <a:srgbClr val="34313F"/>
                </a:solidFill>
                <a:effectLst/>
                <a:latin typeface="system-ui"/>
              </a:rPr>
              <a:t>Βελτίωση μετατροπών: </a:t>
            </a:r>
            <a:r>
              <a:rPr lang="el-GR" b="0" i="0" dirty="0">
                <a:solidFill>
                  <a:srgbClr val="34313F"/>
                </a:solidFill>
                <a:effectLst/>
                <a:latin typeface="system-ui"/>
              </a:rPr>
              <a:t>Επειδή γνωρίζετε τι έχει σημασία για το κοινό σας με βάση την έρευνα αγοράς σας, μπορείτε να μετατρέψετε πιο εύκολα την εξειδικευμένη αγορά σας. Θα γνωρίζετε ποιες προσφορές είναι πιο πιθανό να προσελκύσουν τους τρέχοντες πελάτες και τους μελλοντικούς δυνητικούς πελάτες. Αυτό σημαίνει περισσότερες πωλήσεις και περισσότερους πελάτες επανάληψης.</a:t>
            </a:r>
          </a:p>
          <a:p>
            <a:pPr lvl="1">
              <a:buFont typeface="Wingdings" panose="05000000000000000000" pitchFamily="2" charset="2"/>
              <a:buChar char="v"/>
            </a:pPr>
            <a:r>
              <a:rPr lang="el-GR" b="1" i="0" dirty="0">
                <a:solidFill>
                  <a:srgbClr val="34313F"/>
                </a:solidFill>
                <a:effectLst/>
                <a:latin typeface="system-ui"/>
              </a:rPr>
              <a:t>Διαχωρίστε την επωνυμία σας:</a:t>
            </a:r>
            <a:r>
              <a:rPr lang="el-GR" b="0" i="0" dirty="0">
                <a:solidFill>
                  <a:srgbClr val="34313F"/>
                </a:solidFill>
                <a:effectLst/>
                <a:latin typeface="system-ui"/>
              </a:rPr>
              <a:t> Μια αγορά-στόχος είναι μέρος αυτού που σας κάνει μοναδικούς. Θέλετε να αφήσετε την εταιρεία σας στην άκρη ως επιλογή για την αγορά που προτιμάτε. Για να το κάνετε αυτό, πρέπει να καταλάβετε ποιος μπορεί να εξυπηρετήσει καλύτερα. Γνωρίζοντας το κοινό-στόχο σας, μπορείτε επίσης να εστιάσετε στη δημιουργία μιας επωνυμίας γύρω από τα μοναδικά στοιχεία που τους ενδιαφέρουν περισσότερο.</a:t>
            </a:r>
          </a:p>
          <a:p>
            <a:pPr algn="l">
              <a:buFont typeface="Arial" panose="020B0604020202020204" pitchFamily="34" charset="0"/>
              <a:buChar char="•"/>
            </a:pPr>
            <a:endParaRPr lang="el-GR" b="0" i="0" dirty="0">
              <a:solidFill>
                <a:srgbClr val="34313F"/>
              </a:solidFill>
              <a:effectLst/>
              <a:latin typeface="system-ui"/>
            </a:endParaRPr>
          </a:p>
          <a:p>
            <a:pPr lvl="1">
              <a:buFont typeface="Wingdings" panose="05000000000000000000" pitchFamily="2" charset="2"/>
              <a:buChar char="v"/>
            </a:pPr>
            <a:endParaRPr lang="el-GR" dirty="0"/>
          </a:p>
        </p:txBody>
      </p:sp>
    </p:spTree>
    <p:extLst>
      <p:ext uri="{BB962C8B-B14F-4D97-AF65-F5344CB8AC3E}">
        <p14:creationId xmlns:p14="http://schemas.microsoft.com/office/powerpoint/2010/main" val="25486116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1BFDFC-91DC-8B3F-FFDA-BAB25C4386CC}"/>
              </a:ext>
            </a:extLst>
          </p:cNvPr>
          <p:cNvSpPr>
            <a:spLocks noGrp="1"/>
          </p:cNvSpPr>
          <p:nvPr>
            <p:ph type="title"/>
          </p:nvPr>
        </p:nvSpPr>
        <p:spPr>
          <a:xfrm>
            <a:off x="2592925" y="624110"/>
            <a:ext cx="9276520" cy="1280890"/>
          </a:xfrm>
        </p:spPr>
        <p:txBody>
          <a:bodyPr>
            <a:normAutofit fontScale="90000"/>
          </a:bodyPr>
          <a:lstStyle/>
          <a:p>
            <a:r>
              <a:rPr lang="el-GR" sz="3600" i="0" dirty="0">
                <a:solidFill>
                  <a:srgbClr val="34313F"/>
                </a:solidFill>
                <a:effectLst/>
                <a:latin typeface="system-ui"/>
              </a:rPr>
              <a:t>Γιατί οι εταιρείες χρειάζονται μια </a:t>
            </a:r>
            <a:r>
              <a:rPr lang="el-GR" sz="3600" i="0" dirty="0" err="1">
                <a:solidFill>
                  <a:srgbClr val="34313F"/>
                </a:solidFill>
                <a:effectLst/>
                <a:latin typeface="system-ui"/>
              </a:rPr>
              <a:t>στοχευμένη</a:t>
            </a:r>
            <a:r>
              <a:rPr lang="el-GR" sz="3600" i="0" dirty="0">
                <a:solidFill>
                  <a:srgbClr val="34313F"/>
                </a:solidFill>
                <a:effectLst/>
                <a:latin typeface="system-ui"/>
              </a:rPr>
              <a:t> αγορά;</a:t>
            </a:r>
            <a:br>
              <a:rPr lang="el-GR" b="1" i="0" dirty="0">
                <a:solidFill>
                  <a:srgbClr val="34313F"/>
                </a:solidFill>
                <a:effectLst/>
                <a:latin typeface="system-ui"/>
              </a:rPr>
            </a:br>
            <a:endParaRPr lang="el-GR" dirty="0"/>
          </a:p>
        </p:txBody>
      </p:sp>
      <p:sp>
        <p:nvSpPr>
          <p:cNvPr id="3" name="Θέση περιεχομένου 2">
            <a:extLst>
              <a:ext uri="{FF2B5EF4-FFF2-40B4-BE49-F238E27FC236}">
                <a16:creationId xmlns:a16="http://schemas.microsoft.com/office/drawing/2014/main" id="{D45EEB0B-6ED7-FC04-B717-8F2E37DE44B7}"/>
              </a:ext>
            </a:extLst>
          </p:cNvPr>
          <p:cNvSpPr>
            <a:spLocks noGrp="1"/>
          </p:cNvSpPr>
          <p:nvPr>
            <p:ph idx="1"/>
          </p:nvPr>
        </p:nvSpPr>
        <p:spPr/>
        <p:txBody>
          <a:bodyPr>
            <a:normAutofit fontScale="92500" lnSpcReduction="10000"/>
          </a:bodyPr>
          <a:lstStyle/>
          <a:p>
            <a:pPr algn="l">
              <a:buFont typeface="Wingdings" panose="05000000000000000000" pitchFamily="2" charset="2"/>
              <a:buChar char="v"/>
            </a:pPr>
            <a:r>
              <a:rPr lang="el-GR" b="1" i="0" dirty="0">
                <a:solidFill>
                  <a:srgbClr val="34313F"/>
                </a:solidFill>
                <a:effectLst/>
                <a:latin typeface="system-ui"/>
              </a:rPr>
              <a:t>Δημιουργήστε αφοσίωση πελατών:</a:t>
            </a:r>
            <a:r>
              <a:rPr lang="el-GR" b="0" i="0" dirty="0">
                <a:solidFill>
                  <a:srgbClr val="34313F"/>
                </a:solidFill>
                <a:effectLst/>
                <a:latin typeface="system-ui"/>
              </a:rPr>
              <a:t> Όσο περισσότερο γνωρίζετε τη συγκεκριμένη αγορά-στόχο σας, τόσο περισσότερο θα ανακαλύψετε τι χρειάζεται για να κάνετε τους πελάτες πιστούς. Καθώς οι πελάτες αρχίζουν να ταυτίζονται με την επωνυμία σας, θα μετατραπούν σε υπερασπιστές της εταιρείας σας. Αυτό ανοίγει την πόρτα για πράγματα όπως παραπομπές και προγράμματα αφοσίωσης.</a:t>
            </a:r>
          </a:p>
          <a:p>
            <a:pPr algn="l">
              <a:buFont typeface="Wingdings" panose="05000000000000000000" pitchFamily="2" charset="2"/>
              <a:buChar char="v"/>
            </a:pPr>
            <a:r>
              <a:rPr lang="el-GR" b="1" i="0" dirty="0">
                <a:solidFill>
                  <a:srgbClr val="34313F"/>
                </a:solidFill>
                <a:effectLst/>
                <a:latin typeface="system-ui"/>
              </a:rPr>
              <a:t>Βελτιώστε τα προϊόντα και τις υπηρεσίες: </a:t>
            </a:r>
            <a:r>
              <a:rPr lang="el-GR" b="0" i="0" dirty="0">
                <a:solidFill>
                  <a:srgbClr val="34313F"/>
                </a:solidFill>
                <a:effectLst/>
                <a:latin typeface="system-ui"/>
              </a:rPr>
              <a:t>Γνωρίζοντας στενά το κοινό σας, σας βοηθά επίσης να δείτε τα προϊόντα και τις υπηρεσίες σας με τον σωστό τρόπο. Μπορείτε να βάλετε τον εαυτό σας στα παπούτσια των ατόμων που πουλάτε και, επομένως, να έχετε καλύτερα αποτελέσματα.</a:t>
            </a:r>
          </a:p>
          <a:p>
            <a:pPr algn="l">
              <a:buFont typeface="Wingdings" panose="05000000000000000000" pitchFamily="2" charset="2"/>
              <a:buChar char="v"/>
            </a:pPr>
            <a:r>
              <a:rPr lang="el-GR" b="1" i="0" dirty="0">
                <a:solidFill>
                  <a:srgbClr val="34313F"/>
                </a:solidFill>
                <a:effectLst/>
                <a:latin typeface="system-ui"/>
              </a:rPr>
              <a:t>Ξόδευε λιγότερα:</a:t>
            </a:r>
            <a:r>
              <a:rPr lang="el-GR" b="0" i="0" dirty="0">
                <a:solidFill>
                  <a:srgbClr val="34313F"/>
                </a:solidFill>
                <a:effectLst/>
                <a:latin typeface="system-ui"/>
              </a:rPr>
              <a:t> Μια αγορά-στόχος σημαίνει ότι εξοικονομείτε χρήματα σε άσκοπες διαφημιστικές καμπάνιες και στρατηγικές πωλήσεων που απευθύνονται σε λάθος άτομα. Όταν χτίζετε την εταιρεία σας, η διατήρηση του κόστους είναι χαμηλή. Η γνώση της </a:t>
            </a:r>
            <a:r>
              <a:rPr lang="el-GR" b="0" i="0" dirty="0" err="1">
                <a:solidFill>
                  <a:srgbClr val="34313F"/>
                </a:solidFill>
                <a:effectLst/>
                <a:latin typeface="system-ui"/>
              </a:rPr>
              <a:t>στοχευόμενης</a:t>
            </a:r>
            <a:r>
              <a:rPr lang="el-GR" b="0" i="0" dirty="0">
                <a:solidFill>
                  <a:srgbClr val="34313F"/>
                </a:solidFill>
                <a:effectLst/>
                <a:latin typeface="system-ui"/>
              </a:rPr>
              <a:t> αγοράς σας διασφαλίζει ότι δεν ξοδεύετε πάρα πολλά για καμπάνιες μάρκετινγκ που δεν είναι κατάλληλες για την επωνυμία σας.</a:t>
            </a:r>
          </a:p>
          <a:p>
            <a:endParaRPr lang="el-GR" dirty="0"/>
          </a:p>
        </p:txBody>
      </p:sp>
    </p:spTree>
    <p:extLst>
      <p:ext uri="{BB962C8B-B14F-4D97-AF65-F5344CB8AC3E}">
        <p14:creationId xmlns:p14="http://schemas.microsoft.com/office/powerpoint/2010/main" val="38940972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E1BF81-C5CA-E75A-7A46-9F56B4F8BA1A}"/>
              </a:ext>
            </a:extLst>
          </p:cNvPr>
          <p:cNvSpPr>
            <a:spLocks noGrp="1"/>
          </p:cNvSpPr>
          <p:nvPr>
            <p:ph type="title"/>
          </p:nvPr>
        </p:nvSpPr>
        <p:spPr/>
        <p:txBody>
          <a:bodyPr/>
          <a:lstStyle/>
          <a:p>
            <a:r>
              <a:rPr lang="el-GR" b="1" i="0" dirty="0">
                <a:solidFill>
                  <a:srgbClr val="34313F"/>
                </a:solidFill>
                <a:effectLst/>
                <a:latin typeface="system-ui"/>
              </a:rPr>
              <a:t>Πώς ορίζουν οι εταιρείες μια αγορά-στόχο;</a:t>
            </a:r>
            <a:br>
              <a:rPr lang="el-GR" b="1" i="0" dirty="0">
                <a:solidFill>
                  <a:srgbClr val="34313F"/>
                </a:solidFill>
                <a:effectLst/>
                <a:latin typeface="system-ui"/>
              </a:rPr>
            </a:br>
            <a:endParaRPr lang="el-GR" dirty="0"/>
          </a:p>
        </p:txBody>
      </p:sp>
      <p:sp>
        <p:nvSpPr>
          <p:cNvPr id="3" name="Θέση περιεχομένου 2">
            <a:extLst>
              <a:ext uri="{FF2B5EF4-FFF2-40B4-BE49-F238E27FC236}">
                <a16:creationId xmlns:a16="http://schemas.microsoft.com/office/drawing/2014/main" id="{A65C50D4-5673-5AB5-E40B-EDAAC81CD639}"/>
              </a:ext>
            </a:extLst>
          </p:cNvPr>
          <p:cNvSpPr>
            <a:spLocks noGrp="1"/>
          </p:cNvSpPr>
          <p:nvPr>
            <p:ph idx="1"/>
          </p:nvPr>
        </p:nvSpPr>
        <p:spPr/>
        <p:txBody>
          <a:bodyPr/>
          <a:lstStyle/>
          <a:p>
            <a:pPr algn="l">
              <a:buFont typeface="Wingdings" panose="05000000000000000000" pitchFamily="2" charset="2"/>
              <a:buChar char="v"/>
            </a:pPr>
            <a:r>
              <a:rPr lang="el-GR" b="1" i="0" dirty="0">
                <a:solidFill>
                  <a:srgbClr val="34313F"/>
                </a:solidFill>
                <a:effectLst/>
                <a:latin typeface="system-ui"/>
              </a:rPr>
              <a:t>Δημογραφική κατάτμηση</a:t>
            </a:r>
            <a:r>
              <a:rPr lang="el-GR" b="0" i="0" dirty="0">
                <a:solidFill>
                  <a:srgbClr val="34313F"/>
                </a:solidFill>
                <a:effectLst/>
                <a:latin typeface="system-ui"/>
              </a:rPr>
              <a:t>: Συνήθως, η δημογραφική </a:t>
            </a:r>
            <a:r>
              <a:rPr lang="el-GR" b="0" i="0" dirty="0" err="1">
                <a:solidFill>
                  <a:srgbClr val="34313F"/>
                </a:solidFill>
                <a:effectLst/>
                <a:latin typeface="system-ui"/>
              </a:rPr>
              <a:t>τμηματοποίηση</a:t>
            </a:r>
            <a:r>
              <a:rPr lang="el-GR" b="0" i="0" dirty="0">
                <a:solidFill>
                  <a:srgbClr val="34313F"/>
                </a:solidFill>
                <a:effectLst/>
                <a:latin typeface="system-ui"/>
              </a:rPr>
              <a:t> επικεντρώνεται σε πράγματα όπως η οικογενειακή κατάσταση, η θρησκεία, η εκπαίδευση, το φύλο και η ηλικία.</a:t>
            </a:r>
          </a:p>
          <a:p>
            <a:pPr algn="l">
              <a:buFont typeface="Wingdings" panose="05000000000000000000" pitchFamily="2" charset="2"/>
              <a:buChar char="v"/>
            </a:pPr>
            <a:r>
              <a:rPr lang="el-GR" b="1" i="0" dirty="0">
                <a:solidFill>
                  <a:srgbClr val="34313F"/>
                </a:solidFill>
                <a:effectLst/>
                <a:latin typeface="system-ui"/>
              </a:rPr>
              <a:t>Ψυχογραφική κατάτμηση</a:t>
            </a:r>
            <a:r>
              <a:rPr lang="el-GR" b="0" i="0" dirty="0">
                <a:solidFill>
                  <a:srgbClr val="34313F"/>
                </a:solidFill>
                <a:effectLst/>
                <a:latin typeface="system-ui"/>
              </a:rPr>
              <a:t>: Εδώ, εξετάζετε την προσωπικότητα ενός ατόμου, καθώς και τον τρόπο ζωής, τα ενδιαφέροντα, τις πεποιθήσεις και τις αξίες του.</a:t>
            </a:r>
          </a:p>
          <a:p>
            <a:pPr algn="l">
              <a:buFont typeface="Wingdings" panose="05000000000000000000" pitchFamily="2" charset="2"/>
              <a:buChar char="v"/>
            </a:pPr>
            <a:r>
              <a:rPr lang="el-GR" b="1" i="0" dirty="0" err="1">
                <a:solidFill>
                  <a:srgbClr val="34313F"/>
                </a:solidFill>
                <a:effectLst/>
                <a:latin typeface="system-ui"/>
              </a:rPr>
              <a:t>Συμπεριφορική</a:t>
            </a:r>
            <a:r>
              <a:rPr lang="el-GR" b="1" i="0" dirty="0">
                <a:solidFill>
                  <a:srgbClr val="34313F"/>
                </a:solidFill>
                <a:effectLst/>
                <a:latin typeface="system-ui"/>
              </a:rPr>
              <a:t> κατάτμηση</a:t>
            </a:r>
            <a:r>
              <a:rPr lang="el-GR" b="0" i="0" dirty="0">
                <a:solidFill>
                  <a:srgbClr val="34313F"/>
                </a:solidFill>
                <a:effectLst/>
                <a:latin typeface="system-ui"/>
              </a:rPr>
              <a:t>: Αυτό περιλαμβάνει πράγματα όπως συνήθειες δαπανών, κατάσταση χρήστη ή αλληλεπιδράσεις επωνυμίας - πράγματα που κάνουν οι άνθρωποι με την εταιρεία σας.</a:t>
            </a:r>
          </a:p>
          <a:p>
            <a:pPr algn="l">
              <a:buFont typeface="Wingdings" panose="05000000000000000000" pitchFamily="2" charset="2"/>
              <a:buChar char="v"/>
            </a:pPr>
            <a:r>
              <a:rPr lang="el-GR" b="1" i="0" dirty="0">
                <a:solidFill>
                  <a:srgbClr val="34313F"/>
                </a:solidFill>
                <a:effectLst/>
                <a:latin typeface="system-ui"/>
              </a:rPr>
              <a:t>Γεωγραφικές περιοχές</a:t>
            </a:r>
            <a:r>
              <a:rPr lang="el-GR" b="0" i="0" dirty="0">
                <a:solidFill>
                  <a:srgbClr val="34313F"/>
                </a:solidFill>
                <a:effectLst/>
                <a:latin typeface="system-ui"/>
              </a:rPr>
              <a:t>: Τέλος, μπορείτε να </a:t>
            </a:r>
            <a:r>
              <a:rPr lang="el-GR" b="0" i="0" dirty="0" err="1">
                <a:solidFill>
                  <a:srgbClr val="34313F"/>
                </a:solidFill>
                <a:effectLst/>
                <a:latin typeface="system-ui"/>
              </a:rPr>
              <a:t>τμηματοποιήσετε</a:t>
            </a:r>
            <a:r>
              <a:rPr lang="el-GR" b="0" i="0" dirty="0">
                <a:solidFill>
                  <a:srgbClr val="34313F"/>
                </a:solidFill>
                <a:effectLst/>
                <a:latin typeface="system-ui"/>
              </a:rPr>
              <a:t> το κοινό σας με βάση τη χώρα, την περιοχή τους ή μόνο τις περιοχές στις οποίες μπορείτε να στείλετε.</a:t>
            </a:r>
          </a:p>
          <a:p>
            <a:endParaRPr lang="el-GR" dirty="0"/>
          </a:p>
        </p:txBody>
      </p:sp>
    </p:spTree>
    <p:extLst>
      <p:ext uri="{BB962C8B-B14F-4D97-AF65-F5344CB8AC3E}">
        <p14:creationId xmlns:p14="http://schemas.microsoft.com/office/powerpoint/2010/main" val="25540097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9D53E4-6AA5-2EAE-200F-8CE02B577812}"/>
              </a:ext>
            </a:extLst>
          </p:cNvPr>
          <p:cNvSpPr>
            <a:spLocks noGrp="1"/>
          </p:cNvSpPr>
          <p:nvPr>
            <p:ph type="title"/>
          </p:nvPr>
        </p:nvSpPr>
        <p:spPr/>
        <p:txBody>
          <a:bodyPr/>
          <a:lstStyle/>
          <a:p>
            <a:r>
              <a:rPr lang="el-GR" b="1" i="0" dirty="0">
                <a:solidFill>
                  <a:srgbClr val="34313F"/>
                </a:solidFill>
                <a:effectLst/>
                <a:latin typeface="system-ui"/>
              </a:rPr>
              <a:t>Πώς να βρείτε την αγορά-στόχο σας</a:t>
            </a:r>
            <a:br>
              <a:rPr lang="el-GR" b="1" i="0" dirty="0">
                <a:solidFill>
                  <a:srgbClr val="34313F"/>
                </a:solidFill>
                <a:effectLst/>
                <a:latin typeface="system-ui"/>
              </a:rPr>
            </a:br>
            <a:endParaRPr lang="el-GR" dirty="0"/>
          </a:p>
        </p:txBody>
      </p:sp>
      <p:sp>
        <p:nvSpPr>
          <p:cNvPr id="3" name="Θέση περιεχομένου 2">
            <a:extLst>
              <a:ext uri="{FF2B5EF4-FFF2-40B4-BE49-F238E27FC236}">
                <a16:creationId xmlns:a16="http://schemas.microsoft.com/office/drawing/2014/main" id="{842BF32F-6331-4FDE-F0C9-1EB2DCC6F47D}"/>
              </a:ext>
            </a:extLst>
          </p:cNvPr>
          <p:cNvSpPr>
            <a:spLocks noGrp="1"/>
          </p:cNvSpPr>
          <p:nvPr>
            <p:ph idx="1"/>
          </p:nvPr>
        </p:nvSpPr>
        <p:spPr/>
        <p:txBody>
          <a:bodyPr>
            <a:normAutofit fontScale="92500" lnSpcReduction="20000"/>
          </a:bodyPr>
          <a:lstStyle/>
          <a:p>
            <a:pPr algn="l">
              <a:buFont typeface="Wingdings" panose="05000000000000000000" pitchFamily="2" charset="2"/>
              <a:buChar char="ü"/>
            </a:pPr>
            <a:r>
              <a:rPr lang="el-GR" b="1" i="0" dirty="0">
                <a:solidFill>
                  <a:srgbClr val="34313F"/>
                </a:solidFill>
                <a:effectLst/>
                <a:latin typeface="system-ui"/>
              </a:rPr>
              <a:t>Τι πρόβλημα επιλύει η εταιρεία σας; </a:t>
            </a:r>
            <a:r>
              <a:rPr lang="el-GR" b="0" i="0" dirty="0">
                <a:solidFill>
                  <a:srgbClr val="34313F"/>
                </a:solidFill>
                <a:effectLst/>
                <a:latin typeface="system-ui"/>
              </a:rPr>
              <a:t>Οι καλύτερες επιχειρήσεις πετυχαίνουν επειδή προσφέρουν λύσεις σε υπάρχοντα προβλήματα. Ας ελπίσουμε ότι, όταν ξεκινήσατε να χτίζετε το επιχειρηματικό σας σχέδιο, σχεδιάσατε την εταιρεία σας γύρω από μια συγκεκριμένη λύση. Για παράδειγμα, ίσως σχεδιάζετε παπούτσια για άντρες που είναι μικρότεροι και θέλουν να έχουν περισσότερη αυτοπεποίθηση. Ίσως είστε μια μάρκα B2B που βοηθά στη σύνδεση εταιρειών με επιρροές </a:t>
            </a:r>
            <a:r>
              <a:rPr lang="el-GR" b="0" i="0" dirty="0" err="1">
                <a:solidFill>
                  <a:srgbClr val="34313F"/>
                </a:solidFill>
                <a:effectLst/>
                <a:latin typeface="system-ui"/>
              </a:rPr>
              <a:t>Instagram</a:t>
            </a:r>
            <a:r>
              <a:rPr lang="el-GR" b="0" i="0" dirty="0">
                <a:solidFill>
                  <a:srgbClr val="34313F"/>
                </a:solidFill>
                <a:effectLst/>
                <a:latin typeface="system-ui"/>
              </a:rPr>
              <a:t>. Τι κάνετε για να βοηθήσετε τους ανθρώπους;</a:t>
            </a:r>
          </a:p>
          <a:p>
            <a:pPr algn="l">
              <a:buFont typeface="Wingdings" panose="05000000000000000000" pitchFamily="2" charset="2"/>
              <a:buChar char="ü"/>
            </a:pPr>
            <a:r>
              <a:rPr lang="el-GR" b="1" i="0" dirty="0">
                <a:solidFill>
                  <a:srgbClr val="34313F"/>
                </a:solidFill>
                <a:effectLst/>
                <a:latin typeface="system-ui"/>
              </a:rPr>
              <a:t>Ποιος έχει το πρόβλημα που λύνεις;</a:t>
            </a:r>
            <a:r>
              <a:rPr lang="el-GR" b="0" i="0" dirty="0">
                <a:solidFill>
                  <a:srgbClr val="34313F"/>
                </a:solidFill>
                <a:effectLst/>
                <a:latin typeface="system-ui"/>
              </a:rPr>
              <a:t> Όταν γνωρίζετε τι είδους προβλήματα μπορείτε να ξεπεράσετε για τους πελάτες σας, μπορείτε να αποφασίσετε ποιος είναι πιο πιθανό να έχει αυτό το πρόβλημα. Για παράδειγμα, στο παραπάνω παράδειγμα της μάρκας B2B, οι εταιρείες που αναζητούν το </a:t>
            </a:r>
            <a:r>
              <a:rPr lang="el-GR" b="0" i="0" dirty="0" err="1">
                <a:solidFill>
                  <a:srgbClr val="34313F"/>
                </a:solidFill>
                <a:effectLst/>
                <a:latin typeface="system-ui"/>
              </a:rPr>
              <a:t>Instagram</a:t>
            </a:r>
            <a:r>
              <a:rPr lang="el-GR" b="0" i="0" dirty="0">
                <a:solidFill>
                  <a:srgbClr val="34313F"/>
                </a:solidFill>
                <a:effectLst/>
                <a:latin typeface="system-ui"/>
              </a:rPr>
              <a:t> επηρεάζουν πιθανότατα θα είναι αυτές που θέλουν να βελτιώσουν την εμβέλεια της επωνυμίας τους. Αυτές οι εταιρείες μπορεί να έχουν ένα νέο κοινό-στόχο που ξοδεύει πολύ χρόνο στα κοινωνικά μέσα.</a:t>
            </a:r>
          </a:p>
          <a:p>
            <a:pPr algn="l">
              <a:buFont typeface="Wingdings" panose="05000000000000000000" pitchFamily="2" charset="2"/>
              <a:buChar char="ü"/>
            </a:pPr>
            <a:r>
              <a:rPr lang="el-GR" b="1" i="0" dirty="0">
                <a:solidFill>
                  <a:srgbClr val="34313F"/>
                </a:solidFill>
                <a:effectLst/>
                <a:latin typeface="system-ui"/>
              </a:rPr>
              <a:t>Υπάρχουν ενότητες στο κοινό-στόχο σας;</a:t>
            </a:r>
            <a:r>
              <a:rPr lang="el-GR" b="0" i="0" dirty="0">
                <a:solidFill>
                  <a:srgbClr val="34313F"/>
                </a:solidFill>
                <a:effectLst/>
                <a:latin typeface="system-ui"/>
              </a:rPr>
              <a:t> Ανάλογα με το τι έχετε να προσφέρετε, ενδέχεται να υπάρχουν περισσότερες από μία </a:t>
            </a:r>
            <a:r>
              <a:rPr lang="el-GR" b="0" i="0" dirty="0" err="1">
                <a:solidFill>
                  <a:srgbClr val="34313F"/>
                </a:solidFill>
                <a:effectLst/>
                <a:latin typeface="system-ui"/>
              </a:rPr>
              <a:t>υποενότητες</a:t>
            </a:r>
            <a:r>
              <a:rPr lang="el-GR" b="0" i="0" dirty="0">
                <a:solidFill>
                  <a:srgbClr val="34313F"/>
                </a:solidFill>
                <a:effectLst/>
                <a:latin typeface="system-ui"/>
              </a:rPr>
              <a:t> στο κοινό σας. Για παράδειγμα, εάν πουλάτε εργαλεία μάρκετινγκ κοινωνικών μέσων, θα μπορούσατε να απευθυνθείτε σε μικρές, μεσαίες και μεγάλες επιχειρήσεις με διαφορετικό αριθμό οπαδών.</a:t>
            </a:r>
          </a:p>
          <a:p>
            <a:endParaRPr lang="el-GR" dirty="0"/>
          </a:p>
        </p:txBody>
      </p:sp>
    </p:spTree>
    <p:extLst>
      <p:ext uri="{BB962C8B-B14F-4D97-AF65-F5344CB8AC3E}">
        <p14:creationId xmlns:p14="http://schemas.microsoft.com/office/powerpoint/2010/main" val="36988068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4CC7F4-35DF-5A76-7FB3-C1BE5202D954}"/>
              </a:ext>
            </a:extLst>
          </p:cNvPr>
          <p:cNvSpPr>
            <a:spLocks noGrp="1"/>
          </p:cNvSpPr>
          <p:nvPr>
            <p:ph type="title"/>
          </p:nvPr>
        </p:nvSpPr>
        <p:spPr/>
        <p:txBody>
          <a:bodyPr/>
          <a:lstStyle/>
          <a:p>
            <a:r>
              <a:rPr lang="el-GR" b="1" i="0" dirty="0">
                <a:solidFill>
                  <a:srgbClr val="34313F"/>
                </a:solidFill>
                <a:effectLst/>
                <a:latin typeface="system-ui"/>
              </a:rPr>
              <a:t>Σχεδιάζοντας ένα πρόσωπο αγοραστή</a:t>
            </a:r>
            <a:br>
              <a:rPr lang="el-GR" b="1" i="0" dirty="0">
                <a:solidFill>
                  <a:srgbClr val="34313F"/>
                </a:solidFill>
                <a:effectLst/>
                <a:latin typeface="system-ui"/>
              </a:rPr>
            </a:br>
            <a:endParaRPr lang="el-GR" dirty="0"/>
          </a:p>
        </p:txBody>
      </p:sp>
      <p:sp>
        <p:nvSpPr>
          <p:cNvPr id="3" name="Θέση περιεχομένου 2">
            <a:extLst>
              <a:ext uri="{FF2B5EF4-FFF2-40B4-BE49-F238E27FC236}">
                <a16:creationId xmlns:a16="http://schemas.microsoft.com/office/drawing/2014/main" id="{E45E1233-54FB-7E0E-40D5-D76498408E7F}"/>
              </a:ext>
            </a:extLst>
          </p:cNvPr>
          <p:cNvSpPr>
            <a:spLocks noGrp="1"/>
          </p:cNvSpPr>
          <p:nvPr>
            <p:ph idx="1"/>
          </p:nvPr>
        </p:nvSpPr>
        <p:spPr/>
        <p:txBody>
          <a:bodyPr>
            <a:normAutofit lnSpcReduction="10000"/>
          </a:bodyPr>
          <a:lstStyle/>
          <a:p>
            <a:pPr algn="l">
              <a:buFont typeface="Arial" panose="020B0604020202020204" pitchFamily="34" charset="0"/>
              <a:buChar char="•"/>
            </a:pPr>
            <a:r>
              <a:rPr lang="el-GR" b="0" i="0" dirty="0">
                <a:solidFill>
                  <a:srgbClr val="34313F"/>
                </a:solidFill>
                <a:effectLst/>
                <a:latin typeface="system-ui"/>
              </a:rPr>
              <a:t>Ηλικία ή ηλικιακό εύρος</a:t>
            </a:r>
          </a:p>
          <a:p>
            <a:pPr algn="l">
              <a:buFont typeface="Arial" panose="020B0604020202020204" pitchFamily="34" charset="0"/>
              <a:buChar char="•"/>
            </a:pPr>
            <a:r>
              <a:rPr lang="el-GR" b="0" i="0" dirty="0">
                <a:solidFill>
                  <a:srgbClr val="34313F"/>
                </a:solidFill>
                <a:effectLst/>
                <a:latin typeface="system-ui"/>
              </a:rPr>
              <a:t>Τοποθεσία (γεωγραφική)</a:t>
            </a:r>
          </a:p>
          <a:p>
            <a:pPr algn="l">
              <a:buFont typeface="Arial" panose="020B0604020202020204" pitchFamily="34" charset="0"/>
              <a:buChar char="•"/>
            </a:pPr>
            <a:r>
              <a:rPr lang="el-GR" b="0" i="0" dirty="0">
                <a:solidFill>
                  <a:srgbClr val="34313F"/>
                </a:solidFill>
                <a:effectLst/>
                <a:latin typeface="system-ui"/>
              </a:rPr>
              <a:t>Φύλο (ή ταυτότητα)</a:t>
            </a:r>
          </a:p>
          <a:p>
            <a:pPr algn="l">
              <a:buFont typeface="Arial" panose="020B0604020202020204" pitchFamily="34" charset="0"/>
              <a:buChar char="•"/>
            </a:pPr>
            <a:r>
              <a:rPr lang="el-GR" b="0" i="0" dirty="0">
                <a:solidFill>
                  <a:srgbClr val="34313F"/>
                </a:solidFill>
                <a:effectLst/>
                <a:latin typeface="system-ui"/>
              </a:rPr>
              <a:t>Το επίπεδο του εισοδήματος</a:t>
            </a:r>
          </a:p>
          <a:p>
            <a:pPr algn="l">
              <a:buFont typeface="Arial" panose="020B0604020202020204" pitchFamily="34" charset="0"/>
              <a:buChar char="•"/>
            </a:pPr>
            <a:r>
              <a:rPr lang="el-GR" b="0" i="0" dirty="0">
                <a:solidFill>
                  <a:srgbClr val="34313F"/>
                </a:solidFill>
                <a:effectLst/>
                <a:latin typeface="system-ui"/>
              </a:rPr>
              <a:t>Επίπεδο Εκπαίδευσης</a:t>
            </a:r>
          </a:p>
          <a:p>
            <a:pPr algn="l">
              <a:buFont typeface="Arial" panose="020B0604020202020204" pitchFamily="34" charset="0"/>
              <a:buChar char="•"/>
            </a:pPr>
            <a:r>
              <a:rPr lang="el-GR" b="0" i="0" dirty="0">
                <a:solidFill>
                  <a:srgbClr val="34313F"/>
                </a:solidFill>
                <a:effectLst/>
                <a:latin typeface="system-ui"/>
              </a:rPr>
              <a:t>Οικογενειακή ή οικογενειακή κατάσταση</a:t>
            </a:r>
          </a:p>
          <a:p>
            <a:pPr algn="l">
              <a:buFont typeface="Arial" panose="020B0604020202020204" pitchFamily="34" charset="0"/>
              <a:buChar char="•"/>
            </a:pPr>
            <a:r>
              <a:rPr lang="el-GR" b="0" i="0" dirty="0">
                <a:solidFill>
                  <a:srgbClr val="34313F"/>
                </a:solidFill>
                <a:effectLst/>
                <a:latin typeface="system-ui"/>
              </a:rPr>
              <a:t>Επάγγελμα ή τύπος επιχείρησης</a:t>
            </a:r>
          </a:p>
          <a:p>
            <a:pPr algn="l">
              <a:buFont typeface="Arial" panose="020B0604020202020204" pitchFamily="34" charset="0"/>
              <a:buChar char="•"/>
            </a:pPr>
            <a:r>
              <a:rPr lang="el-GR" b="0" i="0" dirty="0">
                <a:solidFill>
                  <a:srgbClr val="34313F"/>
                </a:solidFill>
                <a:effectLst/>
                <a:latin typeface="system-ui"/>
              </a:rPr>
              <a:t>Ψυχογραφία (προσωπικότητα, αξίες, ενδιαφέροντα και στάσεις)</a:t>
            </a:r>
          </a:p>
          <a:p>
            <a:pPr algn="l">
              <a:buFont typeface="Arial" panose="020B0604020202020204" pitchFamily="34" charset="0"/>
              <a:buChar char="•"/>
            </a:pPr>
            <a:r>
              <a:rPr lang="el-GR" b="0" i="0" dirty="0">
                <a:solidFill>
                  <a:srgbClr val="34313F"/>
                </a:solidFill>
                <a:effectLst/>
                <a:latin typeface="system-ui"/>
              </a:rPr>
              <a:t>Χόμπι και απαιτήσεις τρόπου ζωής</a:t>
            </a:r>
          </a:p>
          <a:p>
            <a:pPr algn="l">
              <a:buFont typeface="Arial" panose="020B0604020202020204" pitchFamily="34" charset="0"/>
              <a:buChar char="•"/>
            </a:pPr>
            <a:r>
              <a:rPr lang="el-GR" b="0" i="0" dirty="0">
                <a:solidFill>
                  <a:srgbClr val="34313F"/>
                </a:solidFill>
                <a:effectLst/>
                <a:latin typeface="system-ui"/>
              </a:rPr>
              <a:t>Χαρακτηριστικά συμπεριφοράς (για παράδειγμα, αγοραστής ώθησης ή λιτός άνθρωπος)</a:t>
            </a:r>
          </a:p>
          <a:p>
            <a:endParaRPr lang="el-GR" dirty="0"/>
          </a:p>
        </p:txBody>
      </p:sp>
    </p:spTree>
    <p:extLst>
      <p:ext uri="{BB962C8B-B14F-4D97-AF65-F5344CB8AC3E}">
        <p14:creationId xmlns:p14="http://schemas.microsoft.com/office/powerpoint/2010/main" val="28355769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389545-F5F2-1688-C290-248615013DE0}"/>
              </a:ext>
            </a:extLst>
          </p:cNvPr>
          <p:cNvSpPr>
            <a:spLocks noGrp="1"/>
          </p:cNvSpPr>
          <p:nvPr>
            <p:ph type="title"/>
          </p:nvPr>
        </p:nvSpPr>
        <p:spPr/>
        <p:txBody>
          <a:bodyPr/>
          <a:lstStyle/>
          <a:p>
            <a:r>
              <a:rPr lang="el-GR" b="1" i="0" dirty="0">
                <a:solidFill>
                  <a:srgbClr val="34313F"/>
                </a:solidFill>
                <a:effectLst/>
                <a:latin typeface="system-ui"/>
              </a:rPr>
              <a:t>Αξιολόγηση της αγοράς-στόχου σας</a:t>
            </a:r>
            <a:br>
              <a:rPr lang="el-GR" b="1" i="0" dirty="0">
                <a:solidFill>
                  <a:srgbClr val="34313F"/>
                </a:solidFill>
                <a:effectLst/>
                <a:latin typeface="system-ui"/>
              </a:rPr>
            </a:br>
            <a:endParaRPr lang="el-GR" dirty="0"/>
          </a:p>
        </p:txBody>
      </p:sp>
      <p:sp>
        <p:nvSpPr>
          <p:cNvPr id="3" name="Θέση περιεχομένου 2">
            <a:extLst>
              <a:ext uri="{FF2B5EF4-FFF2-40B4-BE49-F238E27FC236}">
                <a16:creationId xmlns:a16="http://schemas.microsoft.com/office/drawing/2014/main" id="{2D6A84AF-3A06-7E23-503A-B1C8DAAADC2A}"/>
              </a:ext>
            </a:extLst>
          </p:cNvPr>
          <p:cNvSpPr>
            <a:spLocks noGrp="1"/>
          </p:cNvSpPr>
          <p:nvPr>
            <p:ph idx="1"/>
          </p:nvPr>
        </p:nvSpPr>
        <p:spPr>
          <a:xfrm>
            <a:off x="2592925" y="1796248"/>
            <a:ext cx="8915400" cy="4724400"/>
          </a:xfrm>
        </p:spPr>
        <p:txBody>
          <a:bodyPr>
            <a:normAutofit fontScale="92500" lnSpcReduction="10000"/>
          </a:bodyPr>
          <a:lstStyle/>
          <a:p>
            <a:pPr algn="l"/>
            <a:r>
              <a:rPr lang="el-GR" b="0" i="0" dirty="0">
                <a:solidFill>
                  <a:srgbClr val="34313F"/>
                </a:solidFill>
                <a:effectLst/>
                <a:latin typeface="system-ui"/>
              </a:rPr>
              <a:t>Μόλις λάβετε μια βασική απόφαση για το πώς θα είναι η αγορά-στόχος σας, βεβαιωθείτε ότι δοκιμάζετε την ιδέα σας. </a:t>
            </a:r>
          </a:p>
          <a:p>
            <a:pPr algn="l"/>
            <a:r>
              <a:rPr lang="el-GR" b="0" i="0" dirty="0">
                <a:solidFill>
                  <a:srgbClr val="34313F"/>
                </a:solidFill>
                <a:effectLst/>
                <a:latin typeface="system-ui"/>
              </a:rPr>
              <a:t>Πριν ξεκινήσετε να αναζητάτε τους νέους πελάτες σας, αναρωτηθείτε:</a:t>
            </a:r>
          </a:p>
          <a:p>
            <a:pPr lvl="1">
              <a:buFont typeface="Arial" panose="020B0604020202020204" pitchFamily="34" charset="0"/>
              <a:buChar char="•"/>
            </a:pPr>
            <a:r>
              <a:rPr lang="el-GR" b="1" i="0" dirty="0">
                <a:solidFill>
                  <a:srgbClr val="34313F"/>
                </a:solidFill>
                <a:effectLst/>
                <a:latin typeface="system-ui"/>
              </a:rPr>
              <a:t>Είναι το κοινό σας πολύ εξειδικευμένο ή όχι αρκετά</a:t>
            </a:r>
            <a:r>
              <a:rPr lang="el-GR" b="0" i="0" dirty="0">
                <a:solidFill>
                  <a:srgbClr val="34313F"/>
                </a:solidFill>
                <a:effectLst/>
                <a:latin typeface="system-ui"/>
              </a:rPr>
              <a:t>; Υπάρχουν αρκετά άτομα εκεί έξω που ταιριάζουν με την περιγραφή σας για τον τέλειο πελάτη; Εάν όχι, τότε ίσως χρειαστείτε ένα ευρύτερο κοινό.</a:t>
            </a:r>
          </a:p>
          <a:p>
            <a:pPr lvl="1">
              <a:buFont typeface="Arial" panose="020B0604020202020204" pitchFamily="34" charset="0"/>
              <a:buChar char="•"/>
            </a:pPr>
            <a:r>
              <a:rPr lang="el-GR" b="1" i="0" dirty="0">
                <a:solidFill>
                  <a:srgbClr val="34313F"/>
                </a:solidFill>
                <a:effectLst/>
                <a:latin typeface="system-ui"/>
              </a:rPr>
              <a:t>Γιατί το κοινό μου θα θέλει να αγοράσει από εμένα</a:t>
            </a:r>
            <a:r>
              <a:rPr lang="el-GR" b="0" i="0" dirty="0">
                <a:solidFill>
                  <a:srgbClr val="34313F"/>
                </a:solidFill>
                <a:effectLst/>
                <a:latin typeface="system-ui"/>
              </a:rPr>
              <a:t>; Μόλις μάθετε ότι υπάρχει κοινό για το προϊόν σας, βεβαιωθείτε ότι έχουν λόγο να αγοράσουν από εσάς. Μετά από όλα, μπορεί να υπάρχουν άλλες επιχειρήσεις εκεί έξω παρόμοιες με τη δική σας. Τι είναι αυτό που κάνει την εταιρεία σας ξεχωριστή;</a:t>
            </a:r>
          </a:p>
          <a:p>
            <a:pPr lvl="1">
              <a:buFont typeface="Arial" panose="020B0604020202020204" pitchFamily="34" charset="0"/>
              <a:buChar char="•"/>
            </a:pPr>
            <a:r>
              <a:rPr lang="el-GR" b="1" i="0" dirty="0">
                <a:solidFill>
                  <a:srgbClr val="34313F"/>
                </a:solidFill>
                <a:effectLst/>
                <a:latin typeface="system-ui"/>
              </a:rPr>
              <a:t>Πώς θα συνδεθώ με το κοινό μου</a:t>
            </a:r>
            <a:r>
              <a:rPr lang="el-GR" b="0" i="0" dirty="0">
                <a:solidFill>
                  <a:srgbClr val="34313F"/>
                </a:solidFill>
                <a:effectLst/>
                <a:latin typeface="system-ui"/>
              </a:rPr>
              <a:t>; Πώς θα προσεγγίσετε το κοινό-στόχο σας και θα μάθετε περισσότερα για το ταξίδι τους; Είναι το κοινό σας εύκολα </a:t>
            </a:r>
            <a:r>
              <a:rPr lang="el-GR" b="0" i="0" dirty="0" err="1">
                <a:solidFill>
                  <a:srgbClr val="34313F"/>
                </a:solidFill>
                <a:effectLst/>
                <a:latin typeface="system-ui"/>
              </a:rPr>
              <a:t>προσβάσιμο</a:t>
            </a:r>
            <a:r>
              <a:rPr lang="el-GR" b="0" i="0" dirty="0">
                <a:solidFill>
                  <a:srgbClr val="34313F"/>
                </a:solidFill>
                <a:effectLst/>
                <a:latin typeface="system-ui"/>
              </a:rPr>
              <a:t>; Πού περνούν συνήθως το χρόνο τους; Για παράδειγμα, μπορείτε να τους προσεγγίσετε μέσω αναζήτησης ή κοινωνικών μέσων;</a:t>
            </a:r>
          </a:p>
          <a:p>
            <a:pPr lvl="1">
              <a:buFont typeface="Arial" panose="020B0604020202020204" pitchFamily="34" charset="0"/>
              <a:buChar char="•"/>
            </a:pPr>
            <a:r>
              <a:rPr lang="el-GR" b="1" i="0" dirty="0">
                <a:solidFill>
                  <a:srgbClr val="34313F"/>
                </a:solidFill>
                <a:effectLst/>
                <a:latin typeface="system-ui"/>
              </a:rPr>
              <a:t>Πόσος ανταγωνισμός υπάρχει; </a:t>
            </a:r>
            <a:r>
              <a:rPr lang="el-GR" b="0" i="0" dirty="0">
                <a:solidFill>
                  <a:srgbClr val="34313F"/>
                </a:solidFill>
                <a:effectLst/>
                <a:latin typeface="system-ui"/>
              </a:rPr>
              <a:t>Βρίσκεστε σε μια αγορά όπου υπάρχουν δεκάδες άλλες εταιρείες που ανταγωνίζονται για τους ίδιους πελάτες με εσάς; Εάν ναι, μπορεί να δυσκολευτείτε να ξεκινήσετε την επιχείρησή σας.</a:t>
            </a:r>
          </a:p>
          <a:p>
            <a:pPr lvl="1">
              <a:buFont typeface="Arial" panose="020B0604020202020204" pitchFamily="34" charset="0"/>
              <a:buChar char="•"/>
            </a:pPr>
            <a:r>
              <a:rPr lang="el-GR" b="1" i="0" dirty="0">
                <a:solidFill>
                  <a:srgbClr val="34313F"/>
                </a:solidFill>
                <a:effectLst/>
                <a:latin typeface="system-ui"/>
              </a:rPr>
              <a:t>Πρέπει να στοχεύσω και άλλες αγορές;</a:t>
            </a:r>
            <a:r>
              <a:rPr lang="el-GR" b="0" i="0" dirty="0">
                <a:solidFill>
                  <a:srgbClr val="34313F"/>
                </a:solidFill>
                <a:effectLst/>
                <a:latin typeface="system-ui"/>
              </a:rPr>
              <a:t> Θυμηθείτε, μπορείτε να έχετε περισσότερα από ένα ακροατήρια εστίασης. Για παράδειγμα, μια εταιρεία που πουλά παιχνίδια για παιδιά θα στοχεύει τόσο τα παιδιά που βλέπουν τα παιχνίδια, όσο και τους γονείς τους και άλλα μέλη της οικογένειας.</a:t>
            </a:r>
          </a:p>
          <a:p>
            <a:endParaRPr lang="el-GR" dirty="0"/>
          </a:p>
        </p:txBody>
      </p:sp>
    </p:spTree>
    <p:extLst>
      <p:ext uri="{BB962C8B-B14F-4D97-AF65-F5344CB8AC3E}">
        <p14:creationId xmlns:p14="http://schemas.microsoft.com/office/powerpoint/2010/main" val="35970484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7182F1-ECEB-4908-96BC-89B1D10D48E7}"/>
              </a:ext>
            </a:extLst>
          </p:cNvPr>
          <p:cNvSpPr>
            <a:spLocks noGrp="1"/>
          </p:cNvSpPr>
          <p:nvPr>
            <p:ph type="title"/>
          </p:nvPr>
        </p:nvSpPr>
        <p:spPr>
          <a:xfrm>
            <a:off x="3990457" y="668499"/>
            <a:ext cx="4211083" cy="1280890"/>
          </a:xfrm>
        </p:spPr>
        <p:txBody>
          <a:bodyPr/>
          <a:lstStyle/>
          <a:p>
            <a:pPr algn="ctr"/>
            <a:r>
              <a:rPr lang="el-GR" dirty="0">
                <a:latin typeface="Arial" panose="020B0604020202020204" pitchFamily="34" charset="0"/>
                <a:cs typeface="Arial" panose="020B0604020202020204" pitchFamily="34" charset="0"/>
              </a:rPr>
              <a:t>Τέλος</a:t>
            </a:r>
            <a:r>
              <a:rPr lang="el-GR" dirty="0"/>
              <a:t> </a:t>
            </a:r>
            <a:r>
              <a:rPr lang="el-GR" dirty="0">
                <a:latin typeface="Arial" panose="020B0604020202020204" pitchFamily="34" charset="0"/>
                <a:cs typeface="Arial" panose="020B0604020202020204" pitchFamily="34" charset="0"/>
              </a:rPr>
              <a:t>Σεμιναρίου</a:t>
            </a:r>
          </a:p>
        </p:txBody>
      </p:sp>
      <p:sp>
        <p:nvSpPr>
          <p:cNvPr id="3" name="Θέση περιεχομένου 2">
            <a:extLst>
              <a:ext uri="{FF2B5EF4-FFF2-40B4-BE49-F238E27FC236}">
                <a16:creationId xmlns:a16="http://schemas.microsoft.com/office/drawing/2014/main" id="{3E654D84-782D-4667-AD72-C9DA6BD3BAD1}"/>
              </a:ext>
            </a:extLst>
          </p:cNvPr>
          <p:cNvSpPr>
            <a:spLocks noGrp="1"/>
          </p:cNvSpPr>
          <p:nvPr>
            <p:ph idx="1"/>
          </p:nvPr>
        </p:nvSpPr>
        <p:spPr>
          <a:xfrm>
            <a:off x="3235856" y="2441360"/>
            <a:ext cx="6209985" cy="399495"/>
          </a:xfrm>
        </p:spPr>
        <p:txBody>
          <a:bodyPr>
            <a:normAutofit fontScale="25000" lnSpcReduction="20000"/>
          </a:bodyPr>
          <a:lstStyle/>
          <a:p>
            <a:pPr marL="0" indent="0">
              <a:buNone/>
            </a:pPr>
            <a:r>
              <a:rPr lang="el-GR" sz="11200" dirty="0">
                <a:latin typeface="Arial" panose="020B0604020202020204" pitchFamily="34" charset="0"/>
                <a:cs typeface="Arial" panose="020B0604020202020204" pitchFamily="34" charset="0"/>
              </a:rPr>
              <a:t>Ευχαριστούμε για τη συμμετοχή σας</a:t>
            </a:r>
          </a:p>
          <a:p>
            <a:pPr marL="0" indent="0">
              <a:buNone/>
            </a:pPr>
            <a:endParaRPr lang="el-GR" dirty="0"/>
          </a:p>
        </p:txBody>
      </p:sp>
      <p:sp>
        <p:nvSpPr>
          <p:cNvPr id="6" name="TextBox 5">
            <a:extLst>
              <a:ext uri="{FF2B5EF4-FFF2-40B4-BE49-F238E27FC236}">
                <a16:creationId xmlns:a16="http://schemas.microsoft.com/office/drawing/2014/main" id="{54A2BE59-A793-4551-A7BB-67A65667EF78}"/>
              </a:ext>
            </a:extLst>
          </p:cNvPr>
          <p:cNvSpPr txBox="1"/>
          <p:nvPr/>
        </p:nvSpPr>
        <p:spPr>
          <a:xfrm>
            <a:off x="2589212" y="4145883"/>
            <a:ext cx="5299969" cy="369332"/>
          </a:xfrm>
          <a:prstGeom prst="rect">
            <a:avLst/>
          </a:prstGeom>
          <a:noFill/>
        </p:spPr>
        <p:txBody>
          <a:bodyPr wrap="square" rtlCol="0">
            <a:spAutoFit/>
          </a:bodyPr>
          <a:lstStyle/>
          <a:p>
            <a:r>
              <a:rPr lang="el-GR" dirty="0"/>
              <a:t>Μία δράση του </a:t>
            </a:r>
            <a:r>
              <a:rPr lang="en-US" dirty="0"/>
              <a:t>Community in Disguise</a:t>
            </a:r>
            <a:r>
              <a:rPr lang="el-GR" dirty="0"/>
              <a:t>  </a:t>
            </a:r>
          </a:p>
        </p:txBody>
      </p:sp>
      <p:pic>
        <p:nvPicPr>
          <p:cNvPr id="7" name="Εικόνα 6">
            <a:extLst>
              <a:ext uri="{FF2B5EF4-FFF2-40B4-BE49-F238E27FC236}">
                <a16:creationId xmlns:a16="http://schemas.microsoft.com/office/drawing/2014/main" id="{48C4F9D4-4FA8-46B6-97A2-7F7D13D818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9181" y="3767407"/>
            <a:ext cx="903829" cy="1126283"/>
          </a:xfrm>
          <a:prstGeom prst="rect">
            <a:avLst/>
          </a:prstGeom>
        </p:spPr>
      </p:pic>
      <p:sp>
        <p:nvSpPr>
          <p:cNvPr id="8" name="TextBox 7">
            <a:extLst>
              <a:ext uri="{FF2B5EF4-FFF2-40B4-BE49-F238E27FC236}">
                <a16:creationId xmlns:a16="http://schemas.microsoft.com/office/drawing/2014/main" id="{CB8B434D-8C3D-40EA-86D7-B671CF40A917}"/>
              </a:ext>
            </a:extLst>
          </p:cNvPr>
          <p:cNvSpPr txBox="1"/>
          <p:nvPr/>
        </p:nvSpPr>
        <p:spPr>
          <a:xfrm>
            <a:off x="5947340" y="6200598"/>
            <a:ext cx="2959332" cy="369332"/>
          </a:xfrm>
          <a:prstGeom prst="rect">
            <a:avLst/>
          </a:prstGeom>
          <a:noFill/>
        </p:spPr>
        <p:txBody>
          <a:bodyPr wrap="square" rtlCol="0">
            <a:spAutoFit/>
          </a:bodyPr>
          <a:lstStyle/>
          <a:p>
            <a:r>
              <a:rPr lang="el-GR" dirty="0"/>
              <a:t>Με την χρηματοδότηση</a:t>
            </a:r>
            <a:r>
              <a:rPr lang="en-US" dirty="0"/>
              <a:t>:</a:t>
            </a:r>
            <a:endParaRPr lang="el-GR" dirty="0"/>
          </a:p>
        </p:txBody>
      </p:sp>
      <p:pic>
        <p:nvPicPr>
          <p:cNvPr id="9" name="Εικόνα 8">
            <a:extLst>
              <a:ext uri="{FF2B5EF4-FFF2-40B4-BE49-F238E27FC236}">
                <a16:creationId xmlns:a16="http://schemas.microsoft.com/office/drawing/2014/main" id="{7F3962F3-B24B-4294-8928-AC67A0CF4D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03154" y="5962245"/>
            <a:ext cx="1012698" cy="903031"/>
          </a:xfrm>
          <a:prstGeom prst="rect">
            <a:avLst/>
          </a:prstGeom>
        </p:spPr>
      </p:pic>
      <p:pic>
        <p:nvPicPr>
          <p:cNvPr id="10" name="Εικόνα 9">
            <a:extLst>
              <a:ext uri="{FF2B5EF4-FFF2-40B4-BE49-F238E27FC236}">
                <a16:creationId xmlns:a16="http://schemas.microsoft.com/office/drawing/2014/main" id="{58051C58-7A19-4F90-BF19-6044884374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15852" y="5969522"/>
            <a:ext cx="1876148" cy="888478"/>
          </a:xfrm>
          <a:prstGeom prst="rect">
            <a:avLst/>
          </a:prstGeom>
        </p:spPr>
      </p:pic>
    </p:spTree>
    <p:extLst>
      <p:ext uri="{BB962C8B-B14F-4D97-AF65-F5344CB8AC3E}">
        <p14:creationId xmlns:p14="http://schemas.microsoft.com/office/powerpoint/2010/main" val="686348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44DF41-018A-FA0D-FA17-EF873AD6FDA7}"/>
              </a:ext>
            </a:extLst>
          </p:cNvPr>
          <p:cNvSpPr>
            <a:spLocks noGrp="1"/>
          </p:cNvSpPr>
          <p:nvPr>
            <p:ph type="title"/>
          </p:nvPr>
        </p:nvSpPr>
        <p:spPr/>
        <p:txBody>
          <a:bodyPr/>
          <a:lstStyle/>
          <a:p>
            <a:r>
              <a:rPr lang="el-GR" dirty="0">
                <a:solidFill>
                  <a:srgbClr val="483A2F"/>
                </a:solidFill>
                <a:latin typeface="Source Sans Pro" panose="020B0503030403020204" pitchFamily="34" charset="0"/>
              </a:rPr>
              <a:t>Ε</a:t>
            </a:r>
            <a:r>
              <a:rPr lang="el-GR" b="0" i="0" dirty="0">
                <a:solidFill>
                  <a:srgbClr val="483A2F"/>
                </a:solidFill>
                <a:effectLst/>
                <a:latin typeface="Source Sans Pro" panose="020B0503030403020204" pitchFamily="34" charset="0"/>
              </a:rPr>
              <a:t>λληνικές </a:t>
            </a:r>
            <a:r>
              <a:rPr lang="el-GR" dirty="0">
                <a:solidFill>
                  <a:srgbClr val="483A2F"/>
                </a:solidFill>
                <a:latin typeface="Source Sans Pro" panose="020B0503030403020204" pitchFamily="34" charset="0"/>
              </a:rPr>
              <a:t>Ε</a:t>
            </a:r>
            <a:r>
              <a:rPr lang="el-GR" b="0" i="0" dirty="0">
                <a:solidFill>
                  <a:srgbClr val="483A2F"/>
                </a:solidFill>
                <a:effectLst/>
                <a:latin typeface="Source Sans Pro" panose="020B0503030403020204" pitchFamily="34" charset="0"/>
              </a:rPr>
              <a:t>πιχειρήσεις</a:t>
            </a:r>
            <a:endParaRPr lang="el-GR" dirty="0"/>
          </a:p>
        </p:txBody>
      </p:sp>
      <p:sp>
        <p:nvSpPr>
          <p:cNvPr id="3" name="Θέση περιεχομένου 2">
            <a:extLst>
              <a:ext uri="{FF2B5EF4-FFF2-40B4-BE49-F238E27FC236}">
                <a16:creationId xmlns:a16="http://schemas.microsoft.com/office/drawing/2014/main" id="{C263FE47-FF71-988F-688E-B63D483400B9}"/>
              </a:ext>
            </a:extLst>
          </p:cNvPr>
          <p:cNvSpPr>
            <a:spLocks noGrp="1"/>
          </p:cNvSpPr>
          <p:nvPr>
            <p:ph idx="1"/>
          </p:nvPr>
        </p:nvSpPr>
        <p:spPr/>
        <p:txBody>
          <a:bodyPr/>
          <a:lstStyle/>
          <a:p>
            <a:pPr algn="just"/>
            <a:r>
              <a:rPr lang="el-GR" b="0" i="0" dirty="0">
                <a:solidFill>
                  <a:srgbClr val="483A2F"/>
                </a:solidFill>
                <a:effectLst/>
                <a:latin typeface="Source Sans Pro" panose="020B0503030403020204" pitchFamily="34" charset="0"/>
              </a:rPr>
              <a:t>Έχουν αξιοποιήσει τα ανταγωνιστικά πλεονεκτήματα που τους έχουν προσφερθεί από την ελληνική πρωτογενή παραγωγή, προκειμένου να εισέλθουν και να παραμείνουν ανταγωνιστικές στις παγκόσμιες αγορές, καθιστώντας την παραγωγή τροφίμων και αγροτικών προϊόντων ως έναν από τους πιο δυναμικούς  κλάδους της ελληνικής μεταποίησης.</a:t>
            </a:r>
          </a:p>
          <a:p>
            <a:pPr algn="just"/>
            <a:r>
              <a:rPr lang="el-GR" b="0" i="0" dirty="0">
                <a:solidFill>
                  <a:srgbClr val="483A2F"/>
                </a:solidFill>
                <a:effectLst/>
                <a:latin typeface="Source Sans Pro" panose="020B0503030403020204" pitchFamily="34" charset="0"/>
              </a:rPr>
              <a:t>Κατά την διάρκεια των τελευταίων 10 ετών, υπάρχουν πολλά παραδείγματα επιχειρήσεων στον τομέα των τροφίμων, οι οποίες έχουν αποσπάσει σημαντικά μερίδια αγοράς στο εξωτερικό, συνδυάζοντας τη χρήση των παραδοσιακών πρώτων υλών στην παραγωγή με καινοτόμες ενέργειες μάρκετινγκ και πρωτοποριακές συσκευασίες.</a:t>
            </a:r>
            <a:endParaRPr lang="el-GR" dirty="0"/>
          </a:p>
        </p:txBody>
      </p:sp>
    </p:spTree>
    <p:extLst>
      <p:ext uri="{BB962C8B-B14F-4D97-AF65-F5344CB8AC3E}">
        <p14:creationId xmlns:p14="http://schemas.microsoft.com/office/powerpoint/2010/main" val="787092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D933AD-8758-64AF-CCB1-FAC196747336}"/>
              </a:ext>
            </a:extLst>
          </p:cNvPr>
          <p:cNvSpPr>
            <a:spLocks noGrp="1"/>
          </p:cNvSpPr>
          <p:nvPr>
            <p:ph type="title"/>
          </p:nvPr>
        </p:nvSpPr>
        <p:spPr/>
        <p:txBody>
          <a:bodyPr/>
          <a:lstStyle/>
          <a:p>
            <a:r>
              <a:rPr lang="el-GR" dirty="0">
                <a:solidFill>
                  <a:srgbClr val="483A2F"/>
                </a:solidFill>
                <a:latin typeface="Source Sans Pro" panose="020B0503030403020204" pitchFamily="34" charset="0"/>
              </a:rPr>
              <a:t>Α</a:t>
            </a:r>
            <a:r>
              <a:rPr lang="el-GR" b="0" i="0" dirty="0">
                <a:solidFill>
                  <a:srgbClr val="483A2F"/>
                </a:solidFill>
                <a:effectLst/>
                <a:latin typeface="Source Sans Pro" panose="020B0503030403020204" pitchFamily="34" charset="0"/>
              </a:rPr>
              <a:t>νταγωνιστικά Πλεονεκτήματα</a:t>
            </a:r>
            <a:endParaRPr lang="el-GR" dirty="0"/>
          </a:p>
        </p:txBody>
      </p:sp>
      <p:sp>
        <p:nvSpPr>
          <p:cNvPr id="3" name="Θέση περιεχομένου 2">
            <a:extLst>
              <a:ext uri="{FF2B5EF4-FFF2-40B4-BE49-F238E27FC236}">
                <a16:creationId xmlns:a16="http://schemas.microsoft.com/office/drawing/2014/main" id="{7FF56800-BA75-0C8C-EAC6-E424184305D4}"/>
              </a:ext>
            </a:extLst>
          </p:cNvPr>
          <p:cNvSpPr>
            <a:spLocks noGrp="1"/>
          </p:cNvSpPr>
          <p:nvPr>
            <p:ph idx="1"/>
          </p:nvPr>
        </p:nvSpPr>
        <p:spPr>
          <a:xfrm>
            <a:off x="2589212" y="1766657"/>
            <a:ext cx="8915400" cy="4935984"/>
          </a:xfrm>
        </p:spPr>
        <p:txBody>
          <a:bodyPr>
            <a:normAutofit/>
          </a:bodyPr>
          <a:lstStyle/>
          <a:p>
            <a:r>
              <a:rPr lang="el-GR" b="0" i="0" dirty="0">
                <a:solidFill>
                  <a:srgbClr val="483A2F"/>
                </a:solidFill>
                <a:effectLst/>
                <a:latin typeface="Source Sans Pro" panose="020B0503030403020204" pitchFamily="34" charset="0"/>
              </a:rPr>
              <a:t>Στα προσεχή έτη, η αγορά τροφίμων και αγροτικών προϊόντων αναμένεται να συνεισφέρει σημαντικά στην ανάπτυξη του ΑΕΠ</a:t>
            </a:r>
          </a:p>
          <a:p>
            <a:pPr lvl="1" algn="just">
              <a:buFont typeface="Wingdings" panose="05000000000000000000" pitchFamily="2" charset="2"/>
              <a:buChar char="Ø"/>
            </a:pPr>
            <a:r>
              <a:rPr lang="el-GR" b="0" i="0" dirty="0">
                <a:solidFill>
                  <a:srgbClr val="483A2F"/>
                </a:solidFill>
                <a:effectLst/>
                <a:latin typeface="Source Sans Pro" panose="020B0503030403020204" pitchFamily="34" charset="0"/>
              </a:rPr>
              <a:t>Την πρόσφατη στροφή προς οργανικά και φυσικά συστατικά στον ελληνικό γεωργικό τομέα, τα οποία είναι ιδιαιτέρως αναγνωρισμένα και μπορούν να δημιουργήσουν ακόμα μεγαλύτερη προστιθέμενη αξία και υψηλότερο περιθώριο κέρδους.</a:t>
            </a:r>
          </a:p>
          <a:p>
            <a:pPr lvl="1" algn="just">
              <a:buFont typeface="Wingdings" panose="05000000000000000000" pitchFamily="2" charset="2"/>
              <a:buChar char="Ø"/>
            </a:pPr>
            <a:r>
              <a:rPr lang="el-GR" b="0" i="0" dirty="0">
                <a:solidFill>
                  <a:srgbClr val="483A2F"/>
                </a:solidFill>
                <a:effectLst/>
                <a:latin typeface="Source Sans Pro" panose="020B0503030403020204" pitchFamily="34" charset="0"/>
              </a:rPr>
              <a:t>Την καθιέρωση της Μεσογειακής διατροφής στις Δυτικές χώρες ως κορυφαίο παράδειγμα υγιεινής, φυσικής διατροφής.</a:t>
            </a:r>
          </a:p>
          <a:p>
            <a:pPr lvl="1" algn="just">
              <a:buFont typeface="Wingdings" panose="05000000000000000000" pitchFamily="2" charset="2"/>
              <a:buChar char="Ø"/>
            </a:pPr>
            <a:r>
              <a:rPr lang="el-GR" b="0" i="0" dirty="0">
                <a:solidFill>
                  <a:srgbClr val="483A2F"/>
                </a:solidFill>
                <a:effectLst/>
                <a:latin typeface="Source Sans Pro" panose="020B0503030403020204" pitchFamily="34" charset="0"/>
              </a:rPr>
              <a:t>Τους βασικούς παράγοντες υγείας, φυσικής ευεξίας και ευχαρίστησης, οι οποίοι καθορίζουν τις προτιμήσεις των αναπτυγμένων οικονομιών.</a:t>
            </a:r>
          </a:p>
          <a:p>
            <a:pPr lvl="1" algn="just">
              <a:buFont typeface="Wingdings" panose="05000000000000000000" pitchFamily="2" charset="2"/>
              <a:buChar char="Ø"/>
            </a:pPr>
            <a:r>
              <a:rPr lang="el-GR" b="0" i="0" dirty="0">
                <a:solidFill>
                  <a:srgbClr val="483A2F"/>
                </a:solidFill>
                <a:effectLst/>
                <a:latin typeface="Source Sans Pro" panose="020B0503030403020204" pitchFamily="34" charset="0"/>
              </a:rPr>
              <a:t>Την αυξανόμενη τάση για αυτάρκεια και μεγάλη ασφάλεια στα τρόφιμα.</a:t>
            </a:r>
          </a:p>
          <a:p>
            <a:pPr lvl="1" algn="just">
              <a:buFont typeface="Wingdings" panose="05000000000000000000" pitchFamily="2" charset="2"/>
              <a:buChar char="Ø"/>
            </a:pPr>
            <a:r>
              <a:rPr lang="el-GR" b="0" i="0" dirty="0">
                <a:solidFill>
                  <a:srgbClr val="483A2F"/>
                </a:solidFill>
                <a:effectLst/>
                <a:latin typeface="Source Sans Pro" panose="020B0503030403020204" pitchFamily="34" charset="0"/>
              </a:rPr>
              <a:t>Τη δυναμική ανάπτυξης συνεργατικών σχηματισμών καινοτομίας και έρευνας και ανάπτυξης σε εξειδικευμένους τομείς τροφίμων, συνδυάζοντας την ευρωπαϊκή χρηματοδότηση, το έργο ερευνητικών και ακαδημαϊκών ινστιτούτων και το ενδιαφέρον μεγάλων βιομηχανιών για την εφαρμογή νέων τεχνολογιών.</a:t>
            </a:r>
          </a:p>
          <a:p>
            <a:pPr lvl="1">
              <a:buFont typeface="Wingdings" panose="05000000000000000000" pitchFamily="2" charset="2"/>
              <a:buChar char="Ø"/>
            </a:pPr>
            <a:endParaRPr lang="el-GR" dirty="0"/>
          </a:p>
        </p:txBody>
      </p:sp>
    </p:spTree>
    <p:extLst>
      <p:ext uri="{BB962C8B-B14F-4D97-AF65-F5344CB8AC3E}">
        <p14:creationId xmlns:p14="http://schemas.microsoft.com/office/powerpoint/2010/main" val="2641891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5F47D7-E410-40DA-BEFB-034151461C14}"/>
              </a:ext>
            </a:extLst>
          </p:cNvPr>
          <p:cNvSpPr>
            <a:spLocks noGrp="1"/>
          </p:cNvSpPr>
          <p:nvPr>
            <p:ph type="title"/>
          </p:nvPr>
        </p:nvSpPr>
        <p:spPr/>
        <p:txBody>
          <a:bodyPr/>
          <a:lstStyle/>
          <a:p>
            <a:r>
              <a:rPr lang="el-GR" dirty="0"/>
              <a:t>Ελληνικές Εταιρείες</a:t>
            </a:r>
          </a:p>
        </p:txBody>
      </p:sp>
      <p:sp>
        <p:nvSpPr>
          <p:cNvPr id="3" name="Θέση περιεχομένου 2">
            <a:extLst>
              <a:ext uri="{FF2B5EF4-FFF2-40B4-BE49-F238E27FC236}">
                <a16:creationId xmlns:a16="http://schemas.microsoft.com/office/drawing/2014/main" id="{7BFB5FA7-7F33-6A29-019C-9347940F1820}"/>
              </a:ext>
            </a:extLst>
          </p:cNvPr>
          <p:cNvSpPr>
            <a:spLocks noGrp="1"/>
          </p:cNvSpPr>
          <p:nvPr>
            <p:ph idx="1"/>
          </p:nvPr>
        </p:nvSpPr>
        <p:spPr/>
        <p:txBody>
          <a:bodyPr/>
          <a:lstStyle/>
          <a:p>
            <a:r>
              <a:rPr lang="el-GR" dirty="0">
                <a:solidFill>
                  <a:srgbClr val="483A2F"/>
                </a:solidFill>
                <a:latin typeface="Source Sans Pro" panose="020B0503030403020204" pitchFamily="34" charset="0"/>
              </a:rPr>
              <a:t>Ο</a:t>
            </a:r>
            <a:r>
              <a:rPr lang="el-GR" b="0" i="0" dirty="0">
                <a:solidFill>
                  <a:srgbClr val="483A2F"/>
                </a:solidFill>
                <a:effectLst/>
                <a:latin typeface="Source Sans Pro" panose="020B0503030403020204" pitchFamily="34" charset="0"/>
              </a:rPr>
              <a:t>ι Ελληνικές εταιρίες παραγωγής τροφίμων μπορούν να εκμεταλλευτούν </a:t>
            </a:r>
          </a:p>
          <a:p>
            <a:pPr lvl="1">
              <a:buFont typeface="Wingdings" panose="05000000000000000000" pitchFamily="2" charset="2"/>
              <a:buChar char="q"/>
            </a:pPr>
            <a:r>
              <a:rPr lang="el-GR" b="0" i="0" dirty="0">
                <a:solidFill>
                  <a:srgbClr val="483A2F"/>
                </a:solidFill>
                <a:effectLst/>
                <a:latin typeface="Source Sans Pro" panose="020B0503030403020204" pitchFamily="34" charset="0"/>
              </a:rPr>
              <a:t>την σχετικά μικρή τους κλίμακα</a:t>
            </a:r>
          </a:p>
          <a:p>
            <a:pPr lvl="1">
              <a:buFont typeface="Wingdings" panose="05000000000000000000" pitchFamily="2" charset="2"/>
              <a:buChar char="q"/>
            </a:pPr>
            <a:r>
              <a:rPr lang="el-GR" b="0" i="0" dirty="0">
                <a:solidFill>
                  <a:srgbClr val="483A2F"/>
                </a:solidFill>
                <a:effectLst/>
                <a:latin typeface="Source Sans Pro" panose="020B0503030403020204" pitchFamily="34" charset="0"/>
              </a:rPr>
              <a:t>την εύκολη πρόσβαση που έχουν σε υψηλής ποιότητας πρώτες ύλες και </a:t>
            </a:r>
          </a:p>
          <a:p>
            <a:pPr lvl="1">
              <a:buFont typeface="Wingdings" panose="05000000000000000000" pitchFamily="2" charset="2"/>
              <a:buChar char="q"/>
            </a:pPr>
            <a:r>
              <a:rPr lang="el-GR" b="0" i="0" dirty="0">
                <a:solidFill>
                  <a:srgbClr val="483A2F"/>
                </a:solidFill>
                <a:effectLst/>
                <a:latin typeface="Source Sans Pro" panose="020B0503030403020204" pitchFamily="34" charset="0"/>
              </a:rPr>
              <a:t>τη μεγάλη απήχηση της Μεσογειακής διατροφής</a:t>
            </a:r>
          </a:p>
          <a:p>
            <a:pPr marL="457200" lvl="1" indent="0">
              <a:buNone/>
            </a:pPr>
            <a:endParaRPr lang="el-GR" b="0" i="0" dirty="0">
              <a:solidFill>
                <a:srgbClr val="483A2F"/>
              </a:solidFill>
              <a:effectLst/>
              <a:latin typeface="Source Sans Pro" panose="020B0503030403020204" pitchFamily="34" charset="0"/>
            </a:endParaRPr>
          </a:p>
          <a:p>
            <a:pPr marL="457200" lvl="1" indent="0" algn="just">
              <a:buNone/>
            </a:pPr>
            <a:r>
              <a:rPr lang="el-GR" dirty="0">
                <a:solidFill>
                  <a:srgbClr val="483A2F"/>
                </a:solidFill>
                <a:latin typeface="Source Sans Pro" panose="020B0503030403020204" pitchFamily="34" charset="0"/>
              </a:rPr>
              <a:t>Με αυτόν τον τρόπο θα </a:t>
            </a:r>
            <a:r>
              <a:rPr lang="el-GR" b="0" i="0" dirty="0">
                <a:solidFill>
                  <a:srgbClr val="483A2F"/>
                </a:solidFill>
                <a:effectLst/>
                <a:latin typeface="Source Sans Pro" panose="020B0503030403020204" pitchFamily="34" charset="0"/>
              </a:rPr>
              <a:t>διαφοροποιηθούν από τους διεθνείς παραγωγούς τροφίμων, θα αποκτήσουν κυρίαρχη θέση στην παγκόσμια αγορά και θα τοποθετηθούν σε ποιοτικότερες και υψηλότερης τιμής </a:t>
            </a:r>
            <a:r>
              <a:rPr lang="el-GR" b="0" i="0" dirty="0" err="1">
                <a:solidFill>
                  <a:srgbClr val="483A2F"/>
                </a:solidFill>
                <a:effectLst/>
                <a:latin typeface="Source Sans Pro" panose="020B0503030403020204" pitchFamily="34" charset="0"/>
              </a:rPr>
              <a:t>προϊοντικές</a:t>
            </a:r>
            <a:r>
              <a:rPr lang="el-GR" b="0" i="0" dirty="0">
                <a:solidFill>
                  <a:srgbClr val="483A2F"/>
                </a:solidFill>
                <a:effectLst/>
                <a:latin typeface="Source Sans Pro" panose="020B0503030403020204" pitchFamily="34" charset="0"/>
              </a:rPr>
              <a:t> κατηγορίες.</a:t>
            </a:r>
            <a:endParaRPr lang="el-GR" dirty="0"/>
          </a:p>
        </p:txBody>
      </p:sp>
    </p:spTree>
    <p:extLst>
      <p:ext uri="{BB962C8B-B14F-4D97-AF65-F5344CB8AC3E}">
        <p14:creationId xmlns:p14="http://schemas.microsoft.com/office/powerpoint/2010/main" val="901746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046CAE-717C-8997-920E-58D0E1B9127B}"/>
              </a:ext>
            </a:extLst>
          </p:cNvPr>
          <p:cNvSpPr>
            <a:spLocks noGrp="1"/>
          </p:cNvSpPr>
          <p:nvPr>
            <p:ph type="title"/>
          </p:nvPr>
        </p:nvSpPr>
        <p:spPr/>
        <p:txBody>
          <a:bodyPr/>
          <a:lstStyle/>
          <a:p>
            <a:r>
              <a:rPr lang="el-GR" dirty="0"/>
              <a:t>Νέα Αγορά</a:t>
            </a:r>
          </a:p>
        </p:txBody>
      </p:sp>
      <p:sp>
        <p:nvSpPr>
          <p:cNvPr id="3" name="Θέση περιεχομένου 2">
            <a:extLst>
              <a:ext uri="{FF2B5EF4-FFF2-40B4-BE49-F238E27FC236}">
                <a16:creationId xmlns:a16="http://schemas.microsoft.com/office/drawing/2014/main" id="{F171DAF7-F256-F295-EC2D-7113029DC7E1}"/>
              </a:ext>
            </a:extLst>
          </p:cNvPr>
          <p:cNvSpPr>
            <a:spLocks noGrp="1"/>
          </p:cNvSpPr>
          <p:nvPr>
            <p:ph idx="1"/>
          </p:nvPr>
        </p:nvSpPr>
        <p:spPr/>
        <p:txBody>
          <a:bodyPr/>
          <a:lstStyle/>
          <a:p>
            <a:r>
              <a:rPr lang="el-GR" dirty="0">
                <a:solidFill>
                  <a:srgbClr val="483A2F"/>
                </a:solidFill>
                <a:latin typeface="Source Sans Pro" panose="020B0503030403020204" pitchFamily="34" charset="0"/>
              </a:rPr>
              <a:t>Π</a:t>
            </a:r>
            <a:r>
              <a:rPr lang="el-GR" b="0" i="0" dirty="0">
                <a:solidFill>
                  <a:srgbClr val="483A2F"/>
                </a:solidFill>
                <a:effectLst/>
                <a:latin typeface="Source Sans Pro" panose="020B0503030403020204" pitchFamily="34" charset="0"/>
              </a:rPr>
              <a:t>ολλοί Έλληνες και μεγάλοι ξένοι επενδυτές έχουν ήδη ξεκινήσει να αναζητούν τρόπους για τη βελτίωση της ανταγωνιστικότητας της Ελληνικής αγοράς τροφίμων μέσα από</a:t>
            </a:r>
            <a:r>
              <a:rPr lang="en-US" b="0" i="0" dirty="0">
                <a:solidFill>
                  <a:srgbClr val="483A2F"/>
                </a:solidFill>
                <a:effectLst/>
                <a:latin typeface="Source Sans Pro" panose="020B0503030403020204" pitchFamily="34" charset="0"/>
              </a:rPr>
              <a:t>:</a:t>
            </a:r>
            <a:r>
              <a:rPr lang="el-GR" b="0" i="0" dirty="0">
                <a:solidFill>
                  <a:srgbClr val="483A2F"/>
                </a:solidFill>
                <a:effectLst/>
                <a:latin typeface="Source Sans Pro" panose="020B0503030403020204" pitchFamily="34" charset="0"/>
              </a:rPr>
              <a:t> </a:t>
            </a:r>
          </a:p>
          <a:p>
            <a:pPr lvl="1">
              <a:buFont typeface="Wingdings" panose="05000000000000000000" pitchFamily="2" charset="2"/>
              <a:buChar char="Ø"/>
            </a:pPr>
            <a:r>
              <a:rPr lang="el-GR" b="0" i="0" dirty="0">
                <a:solidFill>
                  <a:srgbClr val="483A2F"/>
                </a:solidFill>
                <a:effectLst/>
                <a:latin typeface="Source Sans Pro" panose="020B0503030403020204" pitchFamily="34" charset="0"/>
              </a:rPr>
              <a:t>την ενοποίηση των μικρών εκμεταλλεύσεων</a:t>
            </a:r>
            <a:endParaRPr lang="en-US" b="0" i="0" dirty="0">
              <a:solidFill>
                <a:srgbClr val="483A2F"/>
              </a:solidFill>
              <a:effectLst/>
              <a:latin typeface="Source Sans Pro" panose="020B0503030403020204" pitchFamily="34" charset="0"/>
            </a:endParaRPr>
          </a:p>
          <a:p>
            <a:pPr lvl="1">
              <a:buFont typeface="Wingdings" panose="05000000000000000000" pitchFamily="2" charset="2"/>
              <a:buChar char="Ø"/>
            </a:pPr>
            <a:r>
              <a:rPr lang="el-GR" b="0" i="0" dirty="0">
                <a:solidFill>
                  <a:srgbClr val="483A2F"/>
                </a:solidFill>
                <a:effectLst/>
                <a:latin typeface="Source Sans Pro" panose="020B0503030403020204" pitchFamily="34" charset="0"/>
              </a:rPr>
              <a:t>τη στροφή στην παραγωγή καλλιεργειών υψηλότερης προστιθέμενης αξίας</a:t>
            </a:r>
            <a:r>
              <a:rPr lang="en-US" b="0" i="0" dirty="0">
                <a:solidFill>
                  <a:srgbClr val="483A2F"/>
                </a:solidFill>
                <a:effectLst/>
                <a:latin typeface="Source Sans Pro" panose="020B0503030403020204" pitchFamily="34" charset="0"/>
              </a:rPr>
              <a:t> </a:t>
            </a:r>
            <a:r>
              <a:rPr lang="el-GR" b="0" i="0" dirty="0">
                <a:solidFill>
                  <a:srgbClr val="483A2F"/>
                </a:solidFill>
                <a:effectLst/>
                <a:latin typeface="Source Sans Pro" panose="020B0503030403020204" pitchFamily="34" charset="0"/>
              </a:rPr>
              <a:t>και</a:t>
            </a:r>
          </a:p>
          <a:p>
            <a:pPr lvl="1">
              <a:buFont typeface="Wingdings" panose="05000000000000000000" pitchFamily="2" charset="2"/>
              <a:buChar char="Ø"/>
            </a:pPr>
            <a:r>
              <a:rPr lang="el-GR" b="0" i="0" dirty="0">
                <a:solidFill>
                  <a:srgbClr val="483A2F"/>
                </a:solidFill>
                <a:effectLst/>
                <a:latin typeface="Source Sans Pro" panose="020B0503030403020204" pitchFamily="34" charset="0"/>
              </a:rPr>
              <a:t>την επένδυση σε καινοτόμες τεχνολογίες παραγωγής και συσκευασίας.</a:t>
            </a:r>
            <a:endParaRPr lang="el-GR" dirty="0"/>
          </a:p>
        </p:txBody>
      </p:sp>
    </p:spTree>
    <p:extLst>
      <p:ext uri="{BB962C8B-B14F-4D97-AF65-F5344CB8AC3E}">
        <p14:creationId xmlns:p14="http://schemas.microsoft.com/office/powerpoint/2010/main" val="1524398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889E67-8D2C-5D24-C498-29A20F9F1726}"/>
              </a:ext>
            </a:extLst>
          </p:cNvPr>
          <p:cNvSpPr>
            <a:spLocks noGrp="1"/>
          </p:cNvSpPr>
          <p:nvPr>
            <p:ph type="title"/>
          </p:nvPr>
        </p:nvSpPr>
        <p:spPr/>
        <p:txBody>
          <a:bodyPr/>
          <a:lstStyle/>
          <a:p>
            <a:r>
              <a:rPr lang="el-GR" dirty="0"/>
              <a:t>Ελληνικές Εταιρείες</a:t>
            </a:r>
          </a:p>
        </p:txBody>
      </p:sp>
      <p:sp>
        <p:nvSpPr>
          <p:cNvPr id="3" name="Θέση περιεχομένου 2">
            <a:extLst>
              <a:ext uri="{FF2B5EF4-FFF2-40B4-BE49-F238E27FC236}">
                <a16:creationId xmlns:a16="http://schemas.microsoft.com/office/drawing/2014/main" id="{34954D16-FA14-9F73-A902-2AE30651820B}"/>
              </a:ext>
            </a:extLst>
          </p:cNvPr>
          <p:cNvSpPr>
            <a:spLocks noGrp="1"/>
          </p:cNvSpPr>
          <p:nvPr>
            <p:ph idx="1"/>
          </p:nvPr>
        </p:nvSpPr>
        <p:spPr>
          <a:xfrm>
            <a:off x="2589212" y="2133599"/>
            <a:ext cx="8915400" cy="4249445"/>
          </a:xfrm>
        </p:spPr>
        <p:txBody>
          <a:bodyPr>
            <a:normAutofit fontScale="85000" lnSpcReduction="20000"/>
          </a:bodyPr>
          <a:lstStyle/>
          <a:p>
            <a:r>
              <a:rPr lang="el-GR" b="0" i="0" dirty="0">
                <a:solidFill>
                  <a:srgbClr val="483A2F"/>
                </a:solidFill>
                <a:effectLst/>
                <a:latin typeface="Source Sans Pro" panose="020B0503030403020204" pitchFamily="34" charset="0"/>
              </a:rPr>
              <a:t>Οι εταιρείες τροφίμων και ποτών στην Ελλάδα έχουν δημιουργήσει ένα μεγάλο δίκτυο πωλήσεων και διανομής στη Νοτιοανατολική Ευρώπη. </a:t>
            </a:r>
          </a:p>
          <a:p>
            <a:r>
              <a:rPr lang="el-GR" b="0" i="0" dirty="0">
                <a:solidFill>
                  <a:srgbClr val="483A2F"/>
                </a:solidFill>
                <a:effectLst/>
                <a:latin typeface="Source Sans Pro" panose="020B0503030403020204" pitchFamily="34" charset="0"/>
              </a:rPr>
              <a:t>Στην κορυφή του καταλόγου των προϊόντων που εξάγονται είναι</a:t>
            </a:r>
            <a:r>
              <a:rPr lang="en-US" b="0" i="0" dirty="0">
                <a:solidFill>
                  <a:srgbClr val="483A2F"/>
                </a:solidFill>
                <a:effectLst/>
                <a:latin typeface="Source Sans Pro" panose="020B0503030403020204" pitchFamily="34" charset="0"/>
              </a:rPr>
              <a:t>:</a:t>
            </a:r>
          </a:p>
          <a:p>
            <a:pPr lvl="1">
              <a:buFont typeface="Wingdings" panose="05000000000000000000" pitchFamily="2" charset="2"/>
              <a:buChar char="Ø"/>
            </a:pPr>
            <a:r>
              <a:rPr lang="el-GR" b="0" i="0" dirty="0">
                <a:solidFill>
                  <a:srgbClr val="483A2F"/>
                </a:solidFill>
                <a:effectLst/>
                <a:latin typeface="Source Sans Pro" panose="020B0503030403020204" pitchFamily="34" charset="0"/>
              </a:rPr>
              <a:t> τα λαχανικά, </a:t>
            </a:r>
            <a:endParaRPr lang="en-US" b="0" i="0" dirty="0">
              <a:solidFill>
                <a:srgbClr val="483A2F"/>
              </a:solidFill>
              <a:effectLst/>
              <a:latin typeface="Source Sans Pro" panose="020B0503030403020204" pitchFamily="34" charset="0"/>
            </a:endParaRPr>
          </a:p>
          <a:p>
            <a:pPr lvl="1">
              <a:buFont typeface="Wingdings" panose="05000000000000000000" pitchFamily="2" charset="2"/>
              <a:buChar char="Ø"/>
            </a:pPr>
            <a:r>
              <a:rPr lang="el-GR" b="0" i="0" dirty="0">
                <a:solidFill>
                  <a:srgbClr val="483A2F"/>
                </a:solidFill>
                <a:effectLst/>
                <a:latin typeface="Source Sans Pro" panose="020B0503030403020204" pitchFamily="34" charset="0"/>
              </a:rPr>
              <a:t>τα φρούτα, </a:t>
            </a:r>
            <a:endParaRPr lang="en-US" b="0" i="0" dirty="0">
              <a:solidFill>
                <a:srgbClr val="483A2F"/>
              </a:solidFill>
              <a:effectLst/>
              <a:latin typeface="Source Sans Pro" panose="020B0503030403020204" pitchFamily="34" charset="0"/>
            </a:endParaRPr>
          </a:p>
          <a:p>
            <a:pPr lvl="1">
              <a:buFont typeface="Wingdings" panose="05000000000000000000" pitchFamily="2" charset="2"/>
              <a:buChar char="Ø"/>
            </a:pPr>
            <a:r>
              <a:rPr lang="el-GR" b="0" i="0" dirty="0">
                <a:solidFill>
                  <a:srgbClr val="483A2F"/>
                </a:solidFill>
                <a:effectLst/>
                <a:latin typeface="Source Sans Pro" panose="020B0503030403020204" pitchFamily="34" charset="0"/>
              </a:rPr>
              <a:t>το ελαιόλαδο, </a:t>
            </a:r>
            <a:endParaRPr lang="en-US" b="0" i="0" dirty="0">
              <a:solidFill>
                <a:srgbClr val="483A2F"/>
              </a:solidFill>
              <a:effectLst/>
              <a:latin typeface="Source Sans Pro" panose="020B0503030403020204" pitchFamily="34" charset="0"/>
            </a:endParaRPr>
          </a:p>
          <a:p>
            <a:pPr lvl="1">
              <a:buFont typeface="Wingdings" panose="05000000000000000000" pitchFamily="2" charset="2"/>
              <a:buChar char="Ø"/>
            </a:pPr>
            <a:r>
              <a:rPr lang="el-GR" b="0" i="0" dirty="0">
                <a:solidFill>
                  <a:srgbClr val="483A2F"/>
                </a:solidFill>
                <a:effectLst/>
                <a:latin typeface="Source Sans Pro" panose="020B0503030403020204" pitchFamily="34" charset="0"/>
              </a:rPr>
              <a:t>τα γαλακτοκομικά προϊόντα, </a:t>
            </a:r>
            <a:endParaRPr lang="en-US" b="0" i="0" dirty="0">
              <a:solidFill>
                <a:srgbClr val="483A2F"/>
              </a:solidFill>
              <a:effectLst/>
              <a:latin typeface="Source Sans Pro" panose="020B0503030403020204" pitchFamily="34" charset="0"/>
            </a:endParaRPr>
          </a:p>
          <a:p>
            <a:pPr lvl="1">
              <a:buFont typeface="Wingdings" panose="05000000000000000000" pitchFamily="2" charset="2"/>
              <a:buChar char="Ø"/>
            </a:pPr>
            <a:r>
              <a:rPr lang="el-GR" b="0" i="0" dirty="0">
                <a:solidFill>
                  <a:srgbClr val="483A2F"/>
                </a:solidFill>
                <a:effectLst/>
                <a:latin typeface="Source Sans Pro" panose="020B0503030403020204" pitchFamily="34" charset="0"/>
              </a:rPr>
              <a:t>τα φρέσκα θαλασσινά, </a:t>
            </a:r>
            <a:endParaRPr lang="en-US" b="0" i="0" dirty="0">
              <a:solidFill>
                <a:srgbClr val="483A2F"/>
              </a:solidFill>
              <a:effectLst/>
              <a:latin typeface="Source Sans Pro" panose="020B0503030403020204" pitchFamily="34" charset="0"/>
            </a:endParaRPr>
          </a:p>
          <a:p>
            <a:pPr lvl="1">
              <a:buFont typeface="Wingdings" panose="05000000000000000000" pitchFamily="2" charset="2"/>
              <a:buChar char="Ø"/>
            </a:pPr>
            <a:r>
              <a:rPr lang="el-GR" b="0" i="0" dirty="0">
                <a:solidFill>
                  <a:srgbClr val="483A2F"/>
                </a:solidFill>
                <a:effectLst/>
                <a:latin typeface="Source Sans Pro" panose="020B0503030403020204" pitchFamily="34" charset="0"/>
              </a:rPr>
              <a:t>τα κονσερβοποιημένα φρούτα, </a:t>
            </a:r>
            <a:endParaRPr lang="en-US" b="0" i="0" dirty="0">
              <a:solidFill>
                <a:srgbClr val="483A2F"/>
              </a:solidFill>
              <a:effectLst/>
              <a:latin typeface="Source Sans Pro" panose="020B0503030403020204" pitchFamily="34" charset="0"/>
            </a:endParaRPr>
          </a:p>
          <a:p>
            <a:pPr lvl="1">
              <a:buFont typeface="Wingdings" panose="05000000000000000000" pitchFamily="2" charset="2"/>
              <a:buChar char="Ø"/>
            </a:pPr>
            <a:r>
              <a:rPr lang="el-GR" b="0" i="0" dirty="0">
                <a:solidFill>
                  <a:srgbClr val="483A2F"/>
                </a:solidFill>
                <a:effectLst/>
                <a:latin typeface="Source Sans Pro" panose="020B0503030403020204" pitchFamily="34" charset="0"/>
              </a:rPr>
              <a:t>οι ελιές, </a:t>
            </a:r>
            <a:endParaRPr lang="en-US" b="0" i="0" dirty="0">
              <a:solidFill>
                <a:srgbClr val="483A2F"/>
              </a:solidFill>
              <a:effectLst/>
              <a:latin typeface="Source Sans Pro" panose="020B0503030403020204" pitchFamily="34" charset="0"/>
            </a:endParaRPr>
          </a:p>
          <a:p>
            <a:pPr lvl="1">
              <a:buFont typeface="Wingdings" panose="05000000000000000000" pitchFamily="2" charset="2"/>
              <a:buChar char="Ø"/>
            </a:pPr>
            <a:r>
              <a:rPr lang="el-GR" b="0" i="0" dirty="0">
                <a:solidFill>
                  <a:srgbClr val="483A2F"/>
                </a:solidFill>
                <a:effectLst/>
                <a:latin typeface="Source Sans Pro" panose="020B0503030403020204" pitchFamily="34" charset="0"/>
              </a:rPr>
              <a:t>οι σταφίδες, </a:t>
            </a:r>
            <a:endParaRPr lang="en-US" b="0" i="0" dirty="0">
              <a:solidFill>
                <a:srgbClr val="483A2F"/>
              </a:solidFill>
              <a:effectLst/>
              <a:latin typeface="Source Sans Pro" panose="020B0503030403020204" pitchFamily="34" charset="0"/>
            </a:endParaRPr>
          </a:p>
          <a:p>
            <a:pPr lvl="1">
              <a:buFont typeface="Wingdings" panose="05000000000000000000" pitchFamily="2" charset="2"/>
              <a:buChar char="Ø"/>
            </a:pPr>
            <a:r>
              <a:rPr lang="el-GR" b="0" i="0" dirty="0">
                <a:solidFill>
                  <a:srgbClr val="483A2F"/>
                </a:solidFill>
                <a:effectLst/>
                <a:latin typeface="Source Sans Pro" panose="020B0503030403020204" pitchFamily="34" charset="0"/>
              </a:rPr>
              <a:t>το κρασί και </a:t>
            </a:r>
            <a:endParaRPr lang="en-US" b="0" i="0" dirty="0">
              <a:solidFill>
                <a:srgbClr val="483A2F"/>
              </a:solidFill>
              <a:effectLst/>
              <a:latin typeface="Source Sans Pro" panose="020B0503030403020204" pitchFamily="34" charset="0"/>
            </a:endParaRPr>
          </a:p>
          <a:p>
            <a:pPr lvl="1">
              <a:buFont typeface="Wingdings" panose="05000000000000000000" pitchFamily="2" charset="2"/>
              <a:buChar char="Ø"/>
            </a:pPr>
            <a:r>
              <a:rPr lang="el-GR" b="0" i="0" dirty="0">
                <a:solidFill>
                  <a:srgbClr val="483A2F"/>
                </a:solidFill>
                <a:effectLst/>
                <a:latin typeface="Source Sans Pro" panose="020B0503030403020204" pitchFamily="34" charset="0"/>
              </a:rPr>
              <a:t>τα προϊόντα τομάτας. </a:t>
            </a:r>
            <a:endParaRPr lang="en-US" b="0" i="0" dirty="0">
              <a:solidFill>
                <a:srgbClr val="483A2F"/>
              </a:solidFill>
              <a:effectLst/>
              <a:latin typeface="Source Sans Pro" panose="020B0503030403020204" pitchFamily="34" charset="0"/>
            </a:endParaRPr>
          </a:p>
          <a:p>
            <a:pPr marL="57150" indent="0">
              <a:buNone/>
            </a:pPr>
            <a:r>
              <a:rPr lang="el-GR" b="0" i="0" dirty="0">
                <a:solidFill>
                  <a:srgbClr val="483A2F"/>
                </a:solidFill>
                <a:effectLst/>
                <a:latin typeface="Source Sans Pro" panose="020B0503030403020204" pitchFamily="34" charset="0"/>
              </a:rPr>
              <a:t>Παράλληλα, , οι ελληνικές εταιρείες διεισδύουν δυναμικά σε ιδιαίτερα αναπτυγμένες αγορές όπως οι ΗΠΑ, η Κίνα, η Ρωσία και η Δυτική Ευρώπη.</a:t>
            </a:r>
            <a:endParaRPr lang="el-GR" dirty="0"/>
          </a:p>
        </p:txBody>
      </p:sp>
    </p:spTree>
    <p:extLst>
      <p:ext uri="{BB962C8B-B14F-4D97-AF65-F5344CB8AC3E}">
        <p14:creationId xmlns:p14="http://schemas.microsoft.com/office/powerpoint/2010/main" val="2689405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E57B26-118C-D5D3-B4DB-0D7D4BB3B041}"/>
              </a:ext>
            </a:extLst>
          </p:cNvPr>
          <p:cNvSpPr>
            <a:spLocks noGrp="1"/>
          </p:cNvSpPr>
          <p:nvPr>
            <p:ph type="title"/>
          </p:nvPr>
        </p:nvSpPr>
        <p:spPr/>
        <p:txBody>
          <a:bodyPr/>
          <a:lstStyle/>
          <a:p>
            <a:r>
              <a:rPr lang="el-GR" dirty="0"/>
              <a:t>Νέες Ευκαιρίες</a:t>
            </a:r>
          </a:p>
        </p:txBody>
      </p:sp>
      <p:sp>
        <p:nvSpPr>
          <p:cNvPr id="3" name="Θέση περιεχομένου 2">
            <a:extLst>
              <a:ext uri="{FF2B5EF4-FFF2-40B4-BE49-F238E27FC236}">
                <a16:creationId xmlns:a16="http://schemas.microsoft.com/office/drawing/2014/main" id="{6BAC8011-A53E-383B-8DF7-5FF0D8E3521A}"/>
              </a:ext>
            </a:extLst>
          </p:cNvPr>
          <p:cNvSpPr>
            <a:spLocks noGrp="1"/>
          </p:cNvSpPr>
          <p:nvPr>
            <p:ph idx="1"/>
          </p:nvPr>
        </p:nvSpPr>
        <p:spPr/>
        <p:txBody>
          <a:bodyPr/>
          <a:lstStyle/>
          <a:p>
            <a:r>
              <a:rPr lang="el-GR" b="0" i="0" dirty="0">
                <a:solidFill>
                  <a:srgbClr val="483A2F"/>
                </a:solidFill>
                <a:effectLst/>
                <a:latin typeface="Source Sans Pro" panose="020B0503030403020204" pitchFamily="34" charset="0"/>
              </a:rPr>
              <a:t>Υπάρχει αφθονία ευκαιριών για τη δημιουργία προστιθέμενης αξίας σε πολλές κατηγορίες προϊόντων</a:t>
            </a:r>
          </a:p>
          <a:p>
            <a:r>
              <a:rPr lang="el-GR" dirty="0">
                <a:solidFill>
                  <a:srgbClr val="483A2F"/>
                </a:solidFill>
                <a:latin typeface="Source Sans Pro" panose="020B0503030403020204" pitchFamily="34" charset="0"/>
              </a:rPr>
              <a:t>Τ</a:t>
            </a:r>
            <a:r>
              <a:rPr lang="el-GR" b="0" i="0" dirty="0">
                <a:solidFill>
                  <a:srgbClr val="483A2F"/>
                </a:solidFill>
                <a:effectLst/>
                <a:latin typeface="Source Sans Pro" panose="020B0503030403020204" pitchFamily="34" charset="0"/>
              </a:rPr>
              <a:t>ο παγκόσμιο ενδιαφέρον για υγιεινά τρόφιμα, «</a:t>
            </a:r>
            <a:r>
              <a:rPr lang="el-GR" b="0" i="0" dirty="0" err="1">
                <a:solidFill>
                  <a:srgbClr val="483A2F"/>
                </a:solidFill>
                <a:effectLst/>
                <a:latin typeface="Source Sans Pro" panose="020B0503030403020204" pitchFamily="34" charset="0"/>
              </a:rPr>
              <a:t>snack</a:t>
            </a:r>
            <a:r>
              <a:rPr lang="el-GR" b="0" i="0" dirty="0">
                <a:solidFill>
                  <a:srgbClr val="483A2F"/>
                </a:solidFill>
                <a:effectLst/>
                <a:latin typeface="Source Sans Pro" panose="020B0503030403020204" pitchFamily="34" charset="0"/>
              </a:rPr>
              <a:t> </a:t>
            </a:r>
            <a:r>
              <a:rPr lang="el-GR" b="0" i="0" dirty="0" err="1">
                <a:solidFill>
                  <a:srgbClr val="483A2F"/>
                </a:solidFill>
                <a:effectLst/>
                <a:latin typeface="Source Sans Pro" panose="020B0503030403020204" pitchFamily="34" charset="0"/>
              </a:rPr>
              <a:t>foods</a:t>
            </a:r>
            <a:r>
              <a:rPr lang="el-GR" b="0" i="0" dirty="0">
                <a:solidFill>
                  <a:srgbClr val="483A2F"/>
                </a:solidFill>
                <a:effectLst/>
                <a:latin typeface="Source Sans Pro" panose="020B0503030403020204" pitchFamily="34" charset="0"/>
              </a:rPr>
              <a:t>» και έτοιμα φαγητά, συνεχίζει να επεκτείνεται. </a:t>
            </a:r>
          </a:p>
          <a:p>
            <a:r>
              <a:rPr lang="el-GR" b="0" i="0" dirty="0">
                <a:solidFill>
                  <a:srgbClr val="483A2F"/>
                </a:solidFill>
                <a:effectLst/>
                <a:latin typeface="Source Sans Pro" panose="020B0503030403020204" pitchFamily="34" charset="0"/>
              </a:rPr>
              <a:t>Σνακ από μέλι και καρύδια, τα ζυμαρικά, οι μαρμελάδες, τα εντός άλμης προϊόντα, καθώς και τα θαλασσινά και τα προϊόντα κρέατος παρουσιάζουν σημαντικές δυνατότητες σε πολλές αγορές. </a:t>
            </a:r>
          </a:p>
          <a:p>
            <a:r>
              <a:rPr lang="el-GR" b="0" i="0" dirty="0">
                <a:solidFill>
                  <a:srgbClr val="483A2F"/>
                </a:solidFill>
                <a:effectLst/>
                <a:latin typeface="Source Sans Pro" panose="020B0503030403020204" pitchFamily="34" charset="0"/>
              </a:rPr>
              <a:t>Όσο δε αυξάνεται η κατανάλωση ελαιόλαδου, η Ελλάδα βρίσκεται σε ιδανική θέση για να ανταποκριθεί στη ζήτηση, καθώς είναι ο τρίτος μεγαλύτερος παραγωγός ελαιόλαδου στον κόσμο.</a:t>
            </a:r>
            <a:endParaRPr lang="el-GR" dirty="0"/>
          </a:p>
        </p:txBody>
      </p:sp>
    </p:spTree>
    <p:extLst>
      <p:ext uri="{BB962C8B-B14F-4D97-AF65-F5344CB8AC3E}">
        <p14:creationId xmlns:p14="http://schemas.microsoft.com/office/powerpoint/2010/main" val="1740281133"/>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1367</TotalTime>
  <Words>3230</Words>
  <Application>Microsoft Office PowerPoint</Application>
  <PresentationFormat>Ευρεία οθόνη</PresentationFormat>
  <Paragraphs>198</Paragraphs>
  <Slides>36</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36</vt:i4>
      </vt:variant>
    </vt:vector>
  </HeadingPairs>
  <TitlesOfParts>
    <vt:vector size="44" baseType="lpstr">
      <vt:lpstr>Arial</vt:lpstr>
      <vt:lpstr>Century Gothic</vt:lpstr>
      <vt:lpstr>Open Sans</vt:lpstr>
      <vt:lpstr>Source Sans Pro</vt:lpstr>
      <vt:lpstr>system-ui</vt:lpstr>
      <vt:lpstr>Wingdings</vt:lpstr>
      <vt:lpstr>Wingdings 3</vt:lpstr>
      <vt:lpstr>Θρόισμα</vt:lpstr>
      <vt:lpstr>Agricultural Knowledge</vt:lpstr>
      <vt:lpstr>ΕΛΛΗΝΙΚΑ ΤΡΟΦΙΜΑ &amp; ΑΓΡΟΤΙΚΑ ΠΡΟΪΟΝΤΑ</vt:lpstr>
      <vt:lpstr>Επενδύοντας στην Ελληνική αγορά Τροφίμων και Αγροτικών Προϊόντων </vt:lpstr>
      <vt:lpstr>Ελληνικές Επιχειρήσεις</vt:lpstr>
      <vt:lpstr>Ανταγωνιστικά Πλεονεκτήματα</vt:lpstr>
      <vt:lpstr>Ελληνικές Εταιρείες</vt:lpstr>
      <vt:lpstr>Νέα Αγορά</vt:lpstr>
      <vt:lpstr>Ελληνικές Εταιρείες</vt:lpstr>
      <vt:lpstr>Νέες Ευκαιρίες</vt:lpstr>
      <vt:lpstr>Γιατί να επενδύσετε στην Ελλάδα </vt:lpstr>
      <vt:lpstr>ΚΥΡΙΕΣ ΕΠΕΝΔΥΤΙΚΕΣ ΕΥΚΑΙΡΙΕΣ </vt:lpstr>
      <vt:lpstr>ΚΥΡΙΕΣ ΕΠΕΝΔΥΤΙΚΕΣ ΕΥΚΑΙΡΙΕΣ </vt:lpstr>
      <vt:lpstr>Ιδιωτικές Επενδύσεις</vt:lpstr>
      <vt:lpstr>Ελληνικά Τοπικά Τρόφιμα </vt:lpstr>
      <vt:lpstr>Ελληνικά Τοπικά Τρόφιμα </vt:lpstr>
      <vt:lpstr>Παρουσίαση του PowerPoint</vt:lpstr>
      <vt:lpstr>Ανάλυση SWOT</vt:lpstr>
      <vt:lpstr>Ανάλυση SWOT</vt:lpstr>
      <vt:lpstr>Ανάλυση SWOT</vt:lpstr>
      <vt:lpstr>Ανάλυση SWOT</vt:lpstr>
      <vt:lpstr>Ανάλυση SWOT</vt:lpstr>
      <vt:lpstr>ΔΥΝΑΤΑ ΣΗΜΕΙΑ (STRENGTHS)</vt:lpstr>
      <vt:lpstr>ΑΔΥΝΑΤΑ ΣΗΜΕΙΑ (WEAKNESSES)</vt:lpstr>
      <vt:lpstr>ΕΥΚΑΙΡΙΕΣ (OPPORTUNITIES)</vt:lpstr>
      <vt:lpstr>ΑΠΕΙΛΕΣ (THREATS)</vt:lpstr>
      <vt:lpstr>Τμηματοποίηση Αγοράς Αγορά Στόχος </vt:lpstr>
      <vt:lpstr>Τμηματοποίηση της Αγοράς</vt:lpstr>
      <vt:lpstr>Η ΤΜΗΜΑΤΟΠΟΙΗΣΗ ΕΙΝΑΙ ΕΠΙΤΥΧΗΜΕΝΗ ΟΤΑΝ:</vt:lpstr>
      <vt:lpstr>Αγορά Στόχος</vt:lpstr>
      <vt:lpstr>Γιατί οι εταιρείες χρειάζονται μια στοχευμένη αγορά; </vt:lpstr>
      <vt:lpstr>Γιατί οι εταιρείες χρειάζονται μια στοχευμένη αγορά; </vt:lpstr>
      <vt:lpstr>Πώς ορίζουν οι εταιρείες μια αγορά-στόχο; </vt:lpstr>
      <vt:lpstr>Πώς να βρείτε την αγορά-στόχο σας </vt:lpstr>
      <vt:lpstr>Σχεδιάζοντας ένα πρόσωπο αγοραστή </vt:lpstr>
      <vt:lpstr>Αξιολόγηση της αγοράς-στόχου σας </vt:lpstr>
      <vt:lpstr>Τέλος Σεμιναρίου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Agricultural Knowledge</dc:title>
  <dc:creator>Dimitris Makrygiannis</dc:creator>
  <cp:lastModifiedBy>Dimitris Makrygiannis</cp:lastModifiedBy>
  <cp:revision>9</cp:revision>
  <dcterms:created xsi:type="dcterms:W3CDTF">2023-01-28T11:27:42Z</dcterms:created>
  <dcterms:modified xsi:type="dcterms:W3CDTF">2023-02-03T11:30:23Z</dcterms:modified>
</cp:coreProperties>
</file>